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61" r:id="rId2"/>
    <p:sldId id="262"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01" autoAdjust="0"/>
  </p:normalViewPr>
  <p:slideViewPr>
    <p:cSldViewPr>
      <p:cViewPr varScale="1">
        <p:scale>
          <a:sx n="90" d="100"/>
          <a:sy n="90" d="100"/>
        </p:scale>
        <p:origin x="25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14515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570035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94918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854539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4273424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174166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1394189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150804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1274945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955065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691956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581022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52536" y="182538"/>
            <a:ext cx="3600400" cy="438150"/>
          </a:xfrm>
          <a:prstGeom prst="rect">
            <a:avLst/>
          </a:prstGeom>
          <a:noFill/>
          <a:ln w="9525">
            <a:noFill/>
            <a:miter lim="800000"/>
            <a:headEnd/>
            <a:tailEnd/>
          </a:ln>
        </p:spPr>
        <p:txBody>
          <a:bodyPr/>
          <a:lstStyle/>
          <a:p>
            <a:r>
              <a:rPr lang="ja-JP" altLang="en-US" sz="2000" b="1" dirty="0">
                <a:latin typeface="HG丸ｺﾞｼｯｸM-PRO" pitchFamily="50" charset="-128"/>
                <a:ea typeface="HG丸ｺﾞｼｯｸM-PRO" pitchFamily="50" charset="-128"/>
                <a:cs typeface="ＭＳ Ｐゴシック" charset="-128"/>
              </a:rPr>
              <a:t>　</a:t>
            </a:r>
            <a:r>
              <a:rPr lang="ja-JP" altLang="en-US" sz="2000" b="1" dirty="0" smtClean="0">
                <a:latin typeface="HG丸ｺﾞｼｯｸM-PRO" pitchFamily="50" charset="-128"/>
                <a:ea typeface="HG丸ｺﾞｼｯｸM-PRO" pitchFamily="50" charset="-128"/>
                <a:cs typeface="ＭＳ Ｐゴシック" charset="-128"/>
              </a:rPr>
              <a:t>組織見える</a:t>
            </a:r>
            <a:r>
              <a:rPr lang="ja-JP" altLang="en-US" sz="2000" b="1" smtClean="0">
                <a:latin typeface="HG丸ｺﾞｼｯｸM-PRO" pitchFamily="50" charset="-128"/>
                <a:ea typeface="HG丸ｺﾞｼｯｸM-PRO" pitchFamily="50" charset="-128"/>
                <a:cs typeface="ＭＳ Ｐゴシック" charset="-128"/>
              </a:rPr>
              <a:t>化シート</a:t>
            </a:r>
            <a:r>
              <a:rPr lang="ja-JP" altLang="en-US" sz="2000" b="1" dirty="0">
                <a:latin typeface="HG丸ｺﾞｼｯｸM-PRO" pitchFamily="50" charset="-128"/>
                <a:ea typeface="HG丸ｺﾞｼｯｸM-PRO" pitchFamily="50" charset="-128"/>
                <a:cs typeface="ＭＳ Ｐゴシック" charset="-128"/>
              </a:rPr>
              <a:t>　　　　　　　　　　　　　　　　　</a:t>
            </a:r>
            <a:endParaRPr lang="ja-JP" altLang="ja-JP" sz="2000" dirty="0">
              <a:ea typeface="HG丸ｺﾞｼｯｸM-PRO" pitchFamily="50" charset="-128"/>
              <a:cs typeface="ＭＳ Ｐゴシック" charset="-128"/>
            </a:endParaRPr>
          </a:p>
        </p:txBody>
      </p:sp>
      <p:sp>
        <p:nvSpPr>
          <p:cNvPr id="10" name="正方形/長方形 9"/>
          <p:cNvSpPr/>
          <p:nvPr/>
        </p:nvSpPr>
        <p:spPr>
          <a:xfrm>
            <a:off x="107504" y="692696"/>
            <a:ext cx="3168352" cy="720080"/>
          </a:xfrm>
          <a:prstGeom prst="rect">
            <a:avLst/>
          </a:prstGeom>
          <a:solidFill>
            <a:srgbClr val="FFCCCC">
              <a:alpha val="47843"/>
            </a:srgbClr>
          </a:solidFill>
          <a:ln w="349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anchor="ctr"/>
          <a:lstStyle/>
          <a:p>
            <a:pPr algn="ctr">
              <a:defRPr/>
            </a:pPr>
            <a:endParaRPr lang="ja-JP" altLang="en-US"/>
          </a:p>
        </p:txBody>
      </p:sp>
      <p:sp>
        <p:nvSpPr>
          <p:cNvPr id="9" name="テキスト ボックス 165"/>
          <p:cNvSpPr txBox="1">
            <a:spLocks noChangeArrowheads="1"/>
          </p:cNvSpPr>
          <p:nvPr/>
        </p:nvSpPr>
        <p:spPr bwMode="auto">
          <a:xfrm>
            <a:off x="107504" y="721407"/>
            <a:ext cx="3168351" cy="835385"/>
          </a:xfrm>
          <a:prstGeom prst="rect">
            <a:avLst/>
          </a:prstGeom>
          <a:noFill/>
          <a:ln w="9525">
            <a:noFill/>
            <a:miter lim="800000"/>
            <a:headEnd/>
            <a:tailEnd/>
          </a:ln>
        </p:spPr>
        <p:txBody>
          <a:bodyPr wrap="square" lIns="65306" tIns="32653" rIns="65306" bIns="32653">
            <a:spAutoFit/>
          </a:bodyPr>
          <a:lstStyle/>
          <a:p>
            <a:pPr>
              <a:defRPr/>
            </a:pPr>
            <a:r>
              <a:rPr lang="ja-JP" altLang="en-US" sz="1000" b="1" dirty="0" smtClean="0">
                <a:latin typeface="+mn-ea"/>
              </a:rPr>
              <a:t>保健師数（常勤）  ：○○人（</a:t>
            </a:r>
            <a:r>
              <a:rPr lang="en-US" altLang="ja-JP" sz="1000" b="1" dirty="0" smtClean="0">
                <a:latin typeface="+mn-ea"/>
              </a:rPr>
              <a:t>H28</a:t>
            </a:r>
            <a:r>
              <a:rPr lang="ja-JP" altLang="en-US" sz="1000" b="1" dirty="0" smtClean="0">
                <a:latin typeface="+mn-ea"/>
              </a:rPr>
              <a:t>年○月）</a:t>
            </a:r>
            <a:r>
              <a:rPr lang="en-US" altLang="ja-JP" sz="800" b="1" dirty="0" smtClean="0">
                <a:latin typeface="+mn-ea"/>
              </a:rPr>
              <a:t>※</a:t>
            </a:r>
            <a:r>
              <a:rPr lang="ja-JP" altLang="en-US" sz="800" b="1" dirty="0" smtClean="0">
                <a:latin typeface="+mn-ea"/>
              </a:rPr>
              <a:t>産休・育休中含む</a:t>
            </a:r>
            <a:endParaRPr lang="en-US" altLang="ja-JP" sz="800" b="1" dirty="0" smtClean="0">
              <a:latin typeface="+mn-ea"/>
            </a:endParaRPr>
          </a:p>
          <a:p>
            <a:pPr>
              <a:defRPr/>
            </a:pPr>
            <a:r>
              <a:rPr lang="ja-JP" altLang="en-US" sz="1000" b="1" dirty="0" smtClean="0">
                <a:latin typeface="+mn-ea"/>
              </a:rPr>
              <a:t>　　　　    （非常勤）：○○人</a:t>
            </a:r>
            <a:endParaRPr lang="en-US" altLang="ja-JP" sz="1000" b="1" dirty="0" smtClean="0">
              <a:latin typeface="+mn-ea"/>
            </a:endParaRPr>
          </a:p>
          <a:p>
            <a:pPr>
              <a:defRPr/>
            </a:pPr>
            <a:r>
              <a:rPr lang="ja-JP" altLang="en-US" sz="1000" b="1" dirty="0" smtClean="0">
                <a:latin typeface="+mn-ea"/>
              </a:rPr>
              <a:t>保健師の配置部所数：○部、○課、○係</a:t>
            </a:r>
            <a:r>
              <a:rPr lang="ja-JP" altLang="en-US" sz="1000" b="1" dirty="0">
                <a:latin typeface="+mn-ea"/>
              </a:rPr>
              <a:t>　</a:t>
            </a:r>
            <a:endParaRPr lang="en-US" altLang="ja-JP" sz="1000" b="1" dirty="0">
              <a:latin typeface="+mn-ea"/>
            </a:endParaRPr>
          </a:p>
          <a:p>
            <a:pPr>
              <a:defRPr/>
            </a:pPr>
            <a:r>
              <a:rPr lang="ja-JP" altLang="en-US" sz="1000" b="1" dirty="0" smtClean="0">
                <a:latin typeface="+mn-ea"/>
              </a:rPr>
              <a:t>自身が関与している部所数：</a:t>
            </a:r>
            <a:r>
              <a:rPr lang="ja-JP" altLang="en-US" sz="1000" b="1" dirty="0">
                <a:latin typeface="+mn-ea"/>
              </a:rPr>
              <a:t> ○部、○課、○係</a:t>
            </a:r>
            <a:endParaRPr lang="en-US" altLang="ja-JP" sz="1000" b="1" dirty="0">
              <a:latin typeface="+mn-ea"/>
            </a:endParaRPr>
          </a:p>
          <a:p>
            <a:pPr>
              <a:defRPr/>
            </a:pPr>
            <a:r>
              <a:rPr lang="ja-JP" altLang="en-US" sz="1000" b="1" dirty="0">
                <a:latin typeface="+mn-ea"/>
              </a:rPr>
              <a:t>　　　　　　　　　　　　　　　　　　　　　　　　　　　　　　　　　　　</a:t>
            </a:r>
          </a:p>
        </p:txBody>
      </p:sp>
      <p:sp>
        <p:nvSpPr>
          <p:cNvPr id="3" name="テキスト ボックス 2"/>
          <p:cNvSpPr txBox="1"/>
          <p:nvPr/>
        </p:nvSpPr>
        <p:spPr>
          <a:xfrm>
            <a:off x="3275856" y="683404"/>
            <a:ext cx="5616624" cy="492443"/>
          </a:xfrm>
          <a:prstGeom prst="rect">
            <a:avLst/>
          </a:prstGeom>
          <a:noFill/>
        </p:spPr>
        <p:txBody>
          <a:bodyPr wrap="square" rtlCol="0">
            <a:spAutoFit/>
          </a:bodyPr>
          <a:lstStyle/>
          <a:p>
            <a:r>
              <a:rPr lang="ja-JP" altLang="en-US" sz="1000" b="1" dirty="0" smtClean="0"/>
              <a:t>○統括保健師の役割について事務分掌への明記の有無：　　有　・　　無</a:t>
            </a:r>
            <a:endParaRPr lang="en-US" altLang="ja-JP" sz="1000" b="1" dirty="0" smtClean="0"/>
          </a:p>
          <a:p>
            <a:r>
              <a:rPr lang="ja-JP" altLang="en-US" sz="800" b="1" dirty="0" smtClean="0"/>
              <a:t>（明記されている場合、内容を記入）</a:t>
            </a:r>
            <a:endParaRPr lang="en-US" altLang="ja-JP" sz="800" b="1" dirty="0" smtClean="0"/>
          </a:p>
          <a:p>
            <a:endParaRPr lang="en-US" altLang="ja-JP" sz="800" b="1" dirty="0" smtClean="0"/>
          </a:p>
        </p:txBody>
      </p:sp>
      <p:sp>
        <p:nvSpPr>
          <p:cNvPr id="12" name="正方形/長方形 11"/>
          <p:cNvSpPr/>
          <p:nvPr/>
        </p:nvSpPr>
        <p:spPr>
          <a:xfrm>
            <a:off x="3347864" y="667493"/>
            <a:ext cx="5688632" cy="554462"/>
          </a:xfrm>
          <a:prstGeom prst="rect">
            <a:avLst/>
          </a:prstGeom>
          <a:no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8514692" y="-27385"/>
            <a:ext cx="755576" cy="276999"/>
          </a:xfrm>
          <a:prstGeom prst="rect">
            <a:avLst/>
          </a:prstGeom>
          <a:noFill/>
        </p:spPr>
        <p:txBody>
          <a:bodyPr wrap="square" rtlCol="0">
            <a:spAutoFit/>
          </a:bodyPr>
          <a:lstStyle/>
          <a:p>
            <a:r>
              <a:rPr lang="en-US" altLang="ja-JP" sz="1200" dirty="0" smtClean="0"/>
              <a:t>【</a:t>
            </a:r>
            <a:r>
              <a:rPr lang="ja-JP" altLang="en-US" sz="1200" dirty="0" smtClean="0"/>
              <a:t>様式</a:t>
            </a:r>
            <a:r>
              <a:rPr lang="en-US" altLang="ja-JP" sz="1200" dirty="0" smtClean="0"/>
              <a:t>1】</a:t>
            </a:r>
            <a:endParaRPr kumimoji="1" lang="ja-JP" altLang="en-US" sz="1200" dirty="0"/>
          </a:p>
        </p:txBody>
      </p:sp>
      <p:sp>
        <p:nvSpPr>
          <p:cNvPr id="19" name="テキスト ボックス 18"/>
          <p:cNvSpPr txBox="1"/>
          <p:nvPr/>
        </p:nvSpPr>
        <p:spPr>
          <a:xfrm>
            <a:off x="0" y="0"/>
            <a:ext cx="5076056" cy="215444"/>
          </a:xfrm>
          <a:prstGeom prst="rect">
            <a:avLst/>
          </a:prstGeom>
          <a:noFill/>
        </p:spPr>
        <p:txBody>
          <a:bodyPr wrap="square" rtlCol="0">
            <a:spAutoFit/>
          </a:bodyPr>
          <a:lstStyle/>
          <a:p>
            <a:r>
              <a:rPr lang="ja-JP" altLang="en-US" sz="800" dirty="0" smtClean="0"/>
              <a:t>平成</a:t>
            </a:r>
            <a:r>
              <a:rPr lang="en-US" altLang="ja-JP" sz="800" dirty="0" smtClean="0"/>
              <a:t>28</a:t>
            </a:r>
            <a:r>
              <a:rPr lang="ja-JP" altLang="en-US" sz="800" dirty="0" smtClean="0"/>
              <a:t>年度厚生労働省先駆的保健活動交流推進事業　統括保健師人材育成プログラム</a:t>
            </a:r>
            <a:endParaRPr kumimoji="1" lang="ja-JP" altLang="en-US" sz="800" dirty="0"/>
          </a:p>
        </p:txBody>
      </p:sp>
      <p:sp>
        <p:nvSpPr>
          <p:cNvPr id="13" name="テキスト ボックス 12"/>
          <p:cNvSpPr txBox="1"/>
          <p:nvPr/>
        </p:nvSpPr>
        <p:spPr>
          <a:xfrm>
            <a:off x="107503" y="1455372"/>
            <a:ext cx="8856984" cy="1723549"/>
          </a:xfrm>
          <a:prstGeom prst="rect">
            <a:avLst/>
          </a:prstGeom>
          <a:noFill/>
        </p:spPr>
        <p:txBody>
          <a:bodyPr wrap="square" rtlCol="0">
            <a:spAutoFit/>
          </a:bodyPr>
          <a:lstStyle/>
          <a:p>
            <a:r>
              <a:rPr lang="ja-JP" altLang="en-US" sz="1000" dirty="0" smtClean="0">
                <a:solidFill>
                  <a:srgbClr val="FF0000"/>
                </a:solidFill>
              </a:rPr>
              <a:t>＜記入方法＞</a:t>
            </a:r>
            <a:r>
              <a:rPr lang="ja-JP" altLang="en-US" sz="1000" dirty="0">
                <a:solidFill>
                  <a:srgbClr val="FF0000"/>
                </a:solidFill>
              </a:rPr>
              <a:t>　</a:t>
            </a:r>
            <a:r>
              <a:rPr lang="en-US" altLang="ja-JP" sz="1600" dirty="0" smtClean="0">
                <a:solidFill>
                  <a:srgbClr val="FF0000"/>
                </a:solidFill>
              </a:rPr>
              <a:t>※</a:t>
            </a:r>
            <a:r>
              <a:rPr lang="ja-JP" altLang="en-US" sz="1600" dirty="0" smtClean="0">
                <a:solidFill>
                  <a:srgbClr val="FF0000"/>
                </a:solidFill>
              </a:rPr>
              <a:t>この記入方法は削除してご活用ください</a:t>
            </a:r>
            <a:r>
              <a:rPr lang="ja-JP" altLang="en-US" sz="1600" dirty="0">
                <a:solidFill>
                  <a:srgbClr val="FF0000"/>
                </a:solidFill>
              </a:rPr>
              <a:t>　　</a:t>
            </a:r>
            <a:endParaRPr lang="en-US" altLang="ja-JP" sz="1600" dirty="0" smtClean="0">
              <a:solidFill>
                <a:srgbClr val="FF0000"/>
              </a:solidFill>
            </a:endParaRPr>
          </a:p>
          <a:p>
            <a:r>
              <a:rPr lang="ja-JP" altLang="en-US" sz="1000" dirty="0">
                <a:solidFill>
                  <a:srgbClr val="FF0000"/>
                </a:solidFill>
              </a:rPr>
              <a:t>●</a:t>
            </a:r>
            <a:r>
              <a:rPr lang="ja-JP" altLang="en-US" sz="1000" dirty="0" smtClean="0">
                <a:solidFill>
                  <a:srgbClr val="FF0000"/>
                </a:solidFill>
              </a:rPr>
              <a:t>保健師全員の配置状況を確認する。</a:t>
            </a:r>
            <a:endParaRPr lang="en-US" altLang="ja-JP" sz="1000" dirty="0" smtClean="0">
              <a:solidFill>
                <a:srgbClr val="FF0000"/>
              </a:solidFill>
            </a:endParaRPr>
          </a:p>
          <a:p>
            <a:r>
              <a:rPr lang="ja-JP" altLang="en-US" sz="1000" dirty="0">
                <a:solidFill>
                  <a:srgbClr val="FF0000"/>
                </a:solidFill>
              </a:rPr>
              <a:t>　</a:t>
            </a:r>
            <a:r>
              <a:rPr lang="ja-JP" altLang="en-US" sz="1000" dirty="0" smtClean="0">
                <a:solidFill>
                  <a:srgbClr val="FF0000"/>
                </a:solidFill>
              </a:rPr>
              <a:t>　・保健師の配属部所</a:t>
            </a:r>
            <a:r>
              <a:rPr lang="ja-JP" altLang="en-US" sz="1000" u="sng" dirty="0" smtClean="0">
                <a:solidFill>
                  <a:srgbClr val="FF0000"/>
                </a:solidFill>
              </a:rPr>
              <a:t>すべて</a:t>
            </a:r>
            <a:r>
              <a:rPr lang="ja-JP" altLang="en-US" sz="1000" dirty="0" smtClean="0">
                <a:solidFill>
                  <a:srgbClr val="FF0000"/>
                </a:solidFill>
              </a:rPr>
              <a:t>を図におとす。常勤保健師配属部所に★印と人数を記入</a:t>
            </a:r>
            <a:r>
              <a:rPr lang="ja-JP" altLang="en-US" sz="1000" dirty="0">
                <a:solidFill>
                  <a:srgbClr val="FF0000"/>
                </a:solidFill>
              </a:rPr>
              <a:t>。非常勤保健師</a:t>
            </a:r>
            <a:r>
              <a:rPr lang="ja-JP" altLang="en-US" sz="1000" dirty="0" smtClean="0">
                <a:solidFill>
                  <a:srgbClr val="FF0000"/>
                </a:solidFill>
              </a:rPr>
              <a:t>配属部所に☆</a:t>
            </a:r>
            <a:r>
              <a:rPr lang="ja-JP" altLang="en-US" sz="1000" dirty="0">
                <a:solidFill>
                  <a:srgbClr val="FF0000"/>
                </a:solidFill>
              </a:rPr>
              <a:t>印と人数を記入。</a:t>
            </a:r>
            <a:endParaRPr lang="en-US" altLang="ja-JP" sz="1000" dirty="0">
              <a:solidFill>
                <a:srgbClr val="FF0000"/>
              </a:solidFill>
            </a:endParaRPr>
          </a:p>
          <a:p>
            <a:r>
              <a:rPr lang="ja-JP" altLang="en-US" sz="1000" dirty="0" smtClean="0">
                <a:solidFill>
                  <a:srgbClr val="FF0000"/>
                </a:solidFill>
              </a:rPr>
              <a:t>　　・産休・育休中の保健師数は括弧の中に人数を記入。</a:t>
            </a:r>
            <a:endParaRPr lang="en-US" altLang="ja-JP" sz="1000" dirty="0" smtClean="0">
              <a:solidFill>
                <a:srgbClr val="FF0000"/>
              </a:solidFill>
            </a:endParaRPr>
          </a:p>
          <a:p>
            <a:r>
              <a:rPr lang="ja-JP" altLang="en-US" sz="1000" dirty="0">
                <a:solidFill>
                  <a:srgbClr val="FF0000"/>
                </a:solidFill>
              </a:rPr>
              <a:t>　</a:t>
            </a:r>
            <a:r>
              <a:rPr lang="ja-JP" altLang="en-US" sz="1000" dirty="0" smtClean="0">
                <a:solidFill>
                  <a:srgbClr val="FF0000"/>
                </a:solidFill>
              </a:rPr>
              <a:t>　・統括保健師に◎印、次期統括保健師に○印、保健師が管理職として配置されている部所には◇印と職位を記入。</a:t>
            </a:r>
            <a:endParaRPr lang="en-US" altLang="ja-JP" sz="1000" dirty="0" smtClean="0">
              <a:solidFill>
                <a:srgbClr val="FF0000"/>
              </a:solidFill>
            </a:endParaRPr>
          </a:p>
          <a:p>
            <a:r>
              <a:rPr lang="ja-JP" altLang="en-US" sz="1000" dirty="0" smtClean="0">
                <a:solidFill>
                  <a:srgbClr val="FF0000"/>
                </a:solidFill>
              </a:rPr>
              <a:t>●保健活動の政策</a:t>
            </a:r>
            <a:r>
              <a:rPr lang="ja-JP" altLang="en-US" sz="1000" dirty="0">
                <a:solidFill>
                  <a:srgbClr val="FF0000"/>
                </a:solidFill>
              </a:rPr>
              <a:t>・</a:t>
            </a:r>
            <a:r>
              <a:rPr lang="ja-JP" altLang="en-US" sz="1000" dirty="0" smtClean="0">
                <a:solidFill>
                  <a:srgbClr val="FF0000"/>
                </a:solidFill>
              </a:rPr>
              <a:t>施策化、事業化</a:t>
            </a:r>
            <a:r>
              <a:rPr lang="ja-JP" altLang="en-US" sz="1000" dirty="0">
                <a:solidFill>
                  <a:srgbClr val="FF0000"/>
                </a:solidFill>
              </a:rPr>
              <a:t>の決定</a:t>
            </a:r>
            <a:r>
              <a:rPr lang="ja-JP" altLang="en-US" sz="1000" dirty="0" smtClean="0">
                <a:solidFill>
                  <a:srgbClr val="FF0000"/>
                </a:solidFill>
              </a:rPr>
              <a:t>ルート、協議の場を太い線で示す。</a:t>
            </a:r>
            <a:endParaRPr lang="en-US" altLang="ja-JP" sz="1000" dirty="0" smtClean="0">
              <a:solidFill>
                <a:srgbClr val="FF0000"/>
              </a:solidFill>
            </a:endParaRPr>
          </a:p>
          <a:p>
            <a:r>
              <a:rPr lang="ja-JP" altLang="en-US" sz="1000" dirty="0">
                <a:solidFill>
                  <a:srgbClr val="FF0000"/>
                </a:solidFill>
              </a:rPr>
              <a:t>●</a:t>
            </a:r>
            <a:r>
              <a:rPr lang="ja-JP" altLang="en-US" sz="1000" dirty="0" smtClean="0">
                <a:solidFill>
                  <a:srgbClr val="FF0000"/>
                </a:solidFill>
              </a:rPr>
              <a:t>統括保健師として</a:t>
            </a:r>
            <a:r>
              <a:rPr lang="ja-JP" altLang="en-US" sz="1000" dirty="0">
                <a:solidFill>
                  <a:srgbClr val="FF0000"/>
                </a:solidFill>
              </a:rPr>
              <a:t>「伝達・協議</a:t>
            </a:r>
            <a:r>
              <a:rPr lang="ja-JP" altLang="en-US" sz="1000" dirty="0" smtClean="0">
                <a:solidFill>
                  <a:srgbClr val="FF0000"/>
                </a:solidFill>
              </a:rPr>
              <a:t>」、「</a:t>
            </a:r>
            <a:r>
              <a:rPr lang="ja-JP" altLang="en-US" sz="1000" dirty="0">
                <a:solidFill>
                  <a:srgbClr val="FF0000"/>
                </a:solidFill>
              </a:rPr>
              <a:t>助言や意見具申</a:t>
            </a:r>
            <a:r>
              <a:rPr lang="ja-JP" altLang="en-US" sz="1000" dirty="0" smtClean="0">
                <a:solidFill>
                  <a:srgbClr val="FF0000"/>
                </a:solidFill>
              </a:rPr>
              <a:t>」、「政策・施策化、事業化の決定ルートにのせるための調整」、「</a:t>
            </a:r>
            <a:r>
              <a:rPr lang="ja-JP" altLang="en-US" sz="1000" dirty="0">
                <a:solidFill>
                  <a:srgbClr val="FF0000"/>
                </a:solidFill>
              </a:rPr>
              <a:t>決裁や権限、業務の采配</a:t>
            </a:r>
            <a:r>
              <a:rPr lang="ja-JP" altLang="en-US" sz="1000" dirty="0" smtClean="0">
                <a:solidFill>
                  <a:srgbClr val="FF0000"/>
                </a:solidFill>
              </a:rPr>
              <a:t>」を</a:t>
            </a:r>
            <a:r>
              <a:rPr lang="ja-JP" altLang="en-US" sz="1000" dirty="0">
                <a:solidFill>
                  <a:srgbClr val="FF0000"/>
                </a:solidFill>
              </a:rPr>
              <a:t>行っている</a:t>
            </a:r>
            <a:r>
              <a:rPr lang="ja-JP" altLang="en-US" sz="1000" dirty="0" smtClean="0">
                <a:solidFill>
                  <a:srgbClr val="FF0000"/>
                </a:solidFill>
              </a:rPr>
              <a:t>ところ　　</a:t>
            </a:r>
            <a:endParaRPr lang="en-US" altLang="ja-JP" sz="1000" dirty="0" smtClean="0">
              <a:solidFill>
                <a:srgbClr val="FF0000"/>
              </a:solidFill>
            </a:endParaRPr>
          </a:p>
          <a:p>
            <a:r>
              <a:rPr lang="ja-JP" altLang="en-US" sz="1000" dirty="0">
                <a:solidFill>
                  <a:srgbClr val="FF0000"/>
                </a:solidFill>
              </a:rPr>
              <a:t>　</a:t>
            </a:r>
            <a:r>
              <a:rPr lang="ja-JP" altLang="en-US" sz="1000" dirty="0" smtClean="0">
                <a:solidFill>
                  <a:srgbClr val="FF0000"/>
                </a:solidFill>
              </a:rPr>
              <a:t> を二重線の矢印（→）で示す。</a:t>
            </a:r>
            <a:endParaRPr lang="en-US" altLang="ja-JP" sz="1000" dirty="0" smtClean="0">
              <a:solidFill>
                <a:srgbClr val="FF0000"/>
              </a:solidFill>
            </a:endParaRPr>
          </a:p>
          <a:p>
            <a:r>
              <a:rPr lang="ja-JP" altLang="en-US" sz="1000" dirty="0" smtClean="0">
                <a:solidFill>
                  <a:srgbClr val="FF0000"/>
                </a:solidFill>
              </a:rPr>
              <a:t>●統括保健師としての</a:t>
            </a:r>
            <a:r>
              <a:rPr lang="ja-JP" altLang="en-US" sz="1000" dirty="0">
                <a:solidFill>
                  <a:srgbClr val="FF0000"/>
                </a:solidFill>
              </a:rPr>
              <a:t>所掌範囲（自分が関わることができている範囲）を丸で囲む。</a:t>
            </a:r>
            <a:endParaRPr lang="en-US" altLang="ja-JP" sz="1000" dirty="0">
              <a:solidFill>
                <a:srgbClr val="FF0000"/>
              </a:solidFill>
            </a:endParaRPr>
          </a:p>
          <a:p>
            <a:r>
              <a:rPr lang="ja-JP" altLang="en-US" sz="1000" dirty="0">
                <a:solidFill>
                  <a:srgbClr val="FF0000"/>
                </a:solidFill>
              </a:rPr>
              <a:t>●</a:t>
            </a:r>
            <a:r>
              <a:rPr lang="ja-JP" altLang="en-US" sz="1000" dirty="0" smtClean="0">
                <a:solidFill>
                  <a:srgbClr val="FF0000"/>
                </a:solidFill>
              </a:rPr>
              <a:t>事実関係を客観的に見て、今後、統括保健師として積極的に働きかけていきたいところを点線で囲む。または、点線の矢印で示す。　　　</a:t>
            </a:r>
            <a:endParaRPr lang="en-US" altLang="ja-JP" sz="1000" dirty="0" smtClean="0">
              <a:solidFill>
                <a:srgbClr val="FF0000"/>
              </a:solidFill>
            </a:endParaRPr>
          </a:p>
        </p:txBody>
      </p:sp>
      <p:sp>
        <p:nvSpPr>
          <p:cNvPr id="17" name="Text Box 2"/>
          <p:cNvSpPr txBox="1">
            <a:spLocks noChangeArrowheads="1"/>
          </p:cNvSpPr>
          <p:nvPr/>
        </p:nvSpPr>
        <p:spPr bwMode="auto">
          <a:xfrm>
            <a:off x="3923928" y="-27385"/>
            <a:ext cx="5110406" cy="676783"/>
          </a:xfrm>
          <a:prstGeom prst="rect">
            <a:avLst/>
          </a:prstGeom>
          <a:noFill/>
          <a:ln w="9525">
            <a:noFill/>
            <a:miter lim="800000"/>
            <a:headEnd/>
            <a:tailEnd/>
          </a:ln>
        </p:spPr>
        <p:txBody>
          <a:bodyPr/>
          <a:lstStyle/>
          <a:p>
            <a:r>
              <a:rPr lang="ja-JP" altLang="en-US" sz="1100" b="1" dirty="0">
                <a:latin typeface="HG丸ｺﾞｼｯｸM-PRO" pitchFamily="50" charset="-128"/>
                <a:ea typeface="HG丸ｺﾞｼｯｸM-PRO" pitchFamily="50" charset="-128"/>
                <a:cs typeface="ＭＳ Ｐゴシック" charset="-128"/>
              </a:rPr>
              <a:t>記</a:t>
            </a:r>
            <a:r>
              <a:rPr lang="ja-JP" altLang="en-US" sz="1100" b="1" dirty="0" smtClean="0">
                <a:latin typeface="HG丸ｺﾞｼｯｸM-PRO" pitchFamily="50" charset="-128"/>
                <a:ea typeface="HG丸ｺﾞｼｯｸM-PRO" pitchFamily="50" charset="-128"/>
                <a:cs typeface="ＭＳ Ｐゴシック" charset="-128"/>
              </a:rPr>
              <a:t>入日：平成</a:t>
            </a:r>
            <a:r>
              <a:rPr lang="en-US" altLang="ja-JP" sz="1100" b="1" dirty="0" smtClean="0">
                <a:latin typeface="HG丸ｺﾞｼｯｸM-PRO" pitchFamily="50" charset="-128"/>
                <a:ea typeface="HG丸ｺﾞｼｯｸM-PRO" pitchFamily="50" charset="-128"/>
                <a:cs typeface="ＭＳ Ｐゴシック" charset="-128"/>
              </a:rPr>
              <a:t>28</a:t>
            </a:r>
            <a:r>
              <a:rPr lang="ja-JP" altLang="en-US" sz="1100" b="1" dirty="0" smtClean="0">
                <a:latin typeface="HG丸ｺﾞｼｯｸM-PRO" pitchFamily="50" charset="-128"/>
                <a:ea typeface="HG丸ｺﾞｼｯｸM-PRO" pitchFamily="50" charset="-128"/>
                <a:cs typeface="ＭＳ Ｐゴシック" charset="-128"/>
              </a:rPr>
              <a:t>年</a:t>
            </a:r>
            <a:r>
              <a:rPr lang="ja-JP" altLang="en-US" sz="1100" b="1" dirty="0">
                <a:latin typeface="HG丸ｺﾞｼｯｸM-PRO" pitchFamily="50" charset="-128"/>
                <a:ea typeface="HG丸ｺﾞｼｯｸM-PRO" pitchFamily="50" charset="-128"/>
                <a:cs typeface="ＭＳ Ｐゴシック" charset="-128"/>
              </a:rPr>
              <a:t>　　月　　</a:t>
            </a:r>
            <a:r>
              <a:rPr lang="ja-JP" altLang="en-US" sz="1100" b="1" dirty="0" smtClean="0">
                <a:latin typeface="HG丸ｺﾞｼｯｸM-PRO" pitchFamily="50" charset="-128"/>
                <a:ea typeface="HG丸ｺﾞｼｯｸM-PRO" pitchFamily="50" charset="-128"/>
                <a:cs typeface="ＭＳ Ｐゴシック" charset="-128"/>
              </a:rPr>
              <a:t>日　   参加形態 ：統括・次期統括  　</a:t>
            </a:r>
            <a:endParaRPr lang="en-US" altLang="ja-JP" sz="1100" b="1" dirty="0" smtClean="0">
              <a:latin typeface="HG丸ｺﾞｼｯｸM-PRO" pitchFamily="50" charset="-128"/>
              <a:ea typeface="HG丸ｺﾞｼｯｸM-PRO" pitchFamily="50" charset="-128"/>
              <a:cs typeface="ＭＳ Ｐゴシック" charset="-128"/>
            </a:endParaRPr>
          </a:p>
          <a:p>
            <a:r>
              <a:rPr lang="en-US" altLang="ja-JP" sz="1100" b="1" dirty="0" smtClean="0">
                <a:latin typeface="HG丸ｺﾞｼｯｸM-PRO" pitchFamily="50" charset="-128"/>
                <a:ea typeface="HG丸ｺﾞｼｯｸM-PRO" pitchFamily="50" charset="-128"/>
                <a:cs typeface="ＭＳ Ｐゴシック" charset="-128"/>
              </a:rPr>
              <a:t>  I</a:t>
            </a:r>
            <a:r>
              <a:rPr lang="ja-JP" altLang="en-US" sz="1100" b="1" dirty="0" smtClean="0">
                <a:latin typeface="HG丸ｺﾞｼｯｸM-PRO" pitchFamily="50" charset="-128"/>
                <a:ea typeface="HG丸ｺﾞｼｯｸM-PRO" pitchFamily="50" charset="-128"/>
                <a:cs typeface="ＭＳ Ｐゴシック" charset="-128"/>
              </a:rPr>
              <a:t> </a:t>
            </a:r>
            <a:r>
              <a:rPr lang="en-US" altLang="ja-JP" sz="1100" b="1" dirty="0" smtClean="0">
                <a:latin typeface="HG丸ｺﾞｼｯｸM-PRO" pitchFamily="50" charset="-128"/>
                <a:ea typeface="HG丸ｺﾞｼｯｸM-PRO" pitchFamily="50" charset="-128"/>
                <a:cs typeface="ＭＳ Ｐゴシック" charset="-128"/>
              </a:rPr>
              <a:t>D</a:t>
            </a:r>
            <a:r>
              <a:rPr lang="ja-JP" altLang="en-US" sz="1100" b="1" dirty="0" smtClean="0">
                <a:latin typeface="HG丸ｺﾞｼｯｸM-PRO" pitchFamily="50" charset="-128"/>
                <a:ea typeface="HG丸ｺﾞｼｯｸM-PRO" pitchFamily="50" charset="-128"/>
                <a:cs typeface="ＭＳ Ｐゴシック" charset="-128"/>
              </a:rPr>
              <a:t>　：　　　　　　　　　　　　 グループ ：</a:t>
            </a:r>
            <a:endParaRPr lang="en-US" altLang="ja-JP" sz="1100" b="1" dirty="0" smtClean="0">
              <a:latin typeface="HG丸ｺﾞｼｯｸM-PRO" pitchFamily="50" charset="-128"/>
              <a:ea typeface="HG丸ｺﾞｼｯｸM-PRO" pitchFamily="50" charset="-128"/>
              <a:cs typeface="ＭＳ Ｐゴシック" charset="-128"/>
            </a:endParaRPr>
          </a:p>
          <a:p>
            <a:r>
              <a:rPr lang="ja-JP" altLang="en-US" sz="1100" b="1" dirty="0" smtClean="0">
                <a:latin typeface="HG丸ｺﾞｼｯｸM-PRO" pitchFamily="50" charset="-128"/>
                <a:ea typeface="HG丸ｺﾞｼｯｸM-PRO" pitchFamily="50" charset="-128"/>
                <a:cs typeface="ＭＳ Ｐゴシック" charset="-128"/>
              </a:rPr>
              <a:t>所　属：　　　　　      　　　　　 氏</a:t>
            </a:r>
            <a:r>
              <a:rPr lang="ja-JP" altLang="en-US" sz="1100" b="1" dirty="0">
                <a:latin typeface="HG丸ｺﾞｼｯｸM-PRO" pitchFamily="50" charset="-128"/>
                <a:ea typeface="HG丸ｺﾞｼｯｸM-PRO" pitchFamily="50" charset="-128"/>
                <a:cs typeface="ＭＳ Ｐゴシック" charset="-128"/>
              </a:rPr>
              <a:t>　 </a:t>
            </a:r>
            <a:r>
              <a:rPr lang="ja-JP" altLang="en-US" sz="1100" b="1" dirty="0" smtClean="0">
                <a:latin typeface="HG丸ｺﾞｼｯｸM-PRO" pitchFamily="50" charset="-128"/>
                <a:ea typeface="HG丸ｺﾞｼｯｸM-PRO" pitchFamily="50" charset="-128"/>
                <a:cs typeface="ＭＳ Ｐゴシック" charset="-128"/>
              </a:rPr>
              <a:t> 名  ：</a:t>
            </a:r>
            <a:endParaRPr lang="en-US" altLang="ja-JP" sz="1100" b="1" dirty="0" smtClean="0">
              <a:latin typeface="HG丸ｺﾞｼｯｸM-PRO" pitchFamily="50" charset="-128"/>
              <a:ea typeface="HG丸ｺﾞｼｯｸM-PRO" pitchFamily="50" charset="-128"/>
              <a:cs typeface="ＭＳ Ｐゴシック" charset="-128"/>
            </a:endParaRPr>
          </a:p>
          <a:p>
            <a:pPr>
              <a:lnSpc>
                <a:spcPts val="700"/>
              </a:lnSpc>
            </a:pPr>
            <a:r>
              <a:rPr lang="en-US" altLang="ja-JP" sz="500" b="1" dirty="0" smtClean="0">
                <a:latin typeface="HG丸ｺﾞｼｯｸM-PRO" pitchFamily="50" charset="-128"/>
                <a:ea typeface="HG丸ｺﾞｼｯｸM-PRO" pitchFamily="50" charset="-128"/>
                <a:cs typeface="ＭＳ Ｐゴシック" charset="-128"/>
              </a:rPr>
              <a:t>(※</a:t>
            </a:r>
            <a:r>
              <a:rPr lang="ja-JP" altLang="en-US" sz="500" b="1" dirty="0" smtClean="0">
                <a:latin typeface="HG丸ｺﾞｼｯｸM-PRO" pitchFamily="50" charset="-128"/>
                <a:ea typeface="HG丸ｺﾞｼｯｸM-PRO" pitchFamily="50" charset="-128"/>
                <a:cs typeface="ＭＳ Ｐゴシック" charset="-128"/>
              </a:rPr>
              <a:t>市町村名も記入</a:t>
            </a:r>
            <a:r>
              <a:rPr lang="en-US" altLang="ja-JP" sz="500" b="1" dirty="0" smtClean="0">
                <a:latin typeface="HG丸ｺﾞｼｯｸM-PRO" pitchFamily="50" charset="-128"/>
                <a:ea typeface="HG丸ｺﾞｼｯｸM-PRO" pitchFamily="50" charset="-128"/>
                <a:cs typeface="ＭＳ Ｐゴシック" charset="-128"/>
              </a:rPr>
              <a:t>)</a:t>
            </a:r>
            <a:r>
              <a:rPr lang="ja-JP" altLang="en-US" sz="1100" b="1" u="sng" dirty="0" smtClean="0">
                <a:latin typeface="HG丸ｺﾞｼｯｸM-PRO" pitchFamily="50" charset="-128"/>
                <a:ea typeface="HG丸ｺﾞｼｯｸM-PRO" pitchFamily="50" charset="-128"/>
                <a:cs typeface="ＭＳ Ｐゴシック" charset="-128"/>
              </a:rPr>
              <a:t>　　　　　　　　　　　　</a:t>
            </a:r>
            <a:endParaRPr lang="ja-JP" altLang="ja-JP" sz="1100" u="sng" dirty="0">
              <a:ea typeface="HG丸ｺﾞｼｯｸM-PRO" pitchFamily="50" charset="-128"/>
              <a:cs typeface="ＭＳ Ｐゴシック" charset="-128"/>
            </a:endParaRPr>
          </a:p>
          <a:p>
            <a:r>
              <a:rPr lang="ja-JP" altLang="en-US" sz="1100" b="1" dirty="0">
                <a:latin typeface="HG丸ｺﾞｼｯｸM-PRO" pitchFamily="50" charset="-128"/>
                <a:ea typeface="HG丸ｺﾞｼｯｸM-PRO" pitchFamily="50" charset="-128"/>
                <a:cs typeface="ＭＳ Ｐゴシック" charset="-128"/>
              </a:rPr>
              <a:t>　　</a:t>
            </a:r>
            <a:endParaRPr lang="ja-JP" altLang="ja-JP" sz="1100" dirty="0">
              <a:ea typeface="HG丸ｺﾞｼｯｸM-PRO" pitchFamily="50" charset="-128"/>
              <a:cs typeface="ＭＳ Ｐゴシック" charset="-128"/>
            </a:endParaRPr>
          </a:p>
        </p:txBody>
      </p:sp>
      <p:pic>
        <p:nvPicPr>
          <p:cNvPr id="15" name="図 14"/>
          <p:cNvPicPr>
            <a:picLocks noChangeAspect="1"/>
          </p:cNvPicPr>
          <p:nvPr/>
        </p:nvPicPr>
        <p:blipFill>
          <a:blip r:embed="rId2"/>
          <a:stretch>
            <a:fillRect/>
          </a:stretch>
        </p:blipFill>
        <p:spPr>
          <a:xfrm>
            <a:off x="755576" y="3212976"/>
            <a:ext cx="7250089" cy="3623130"/>
          </a:xfrm>
          <a:prstGeom prst="rect">
            <a:avLst/>
          </a:prstGeom>
        </p:spPr>
      </p:pic>
      <p:sp>
        <p:nvSpPr>
          <p:cNvPr id="14" name="正方形/長方形 13"/>
          <p:cNvSpPr/>
          <p:nvPr/>
        </p:nvSpPr>
        <p:spPr>
          <a:xfrm>
            <a:off x="6325692" y="6741368"/>
            <a:ext cx="2818308" cy="11663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r"/>
            <a:r>
              <a:rPr lang="ja-JP" altLang="en-US" sz="900" dirty="0" smtClean="0"/>
              <a:t>公益社団法人　日本看護協会</a:t>
            </a:r>
            <a:endParaRPr kumimoji="1" lang="ja-JP" altLang="en-US" sz="900" dirty="0"/>
          </a:p>
        </p:txBody>
      </p:sp>
      <p:sp>
        <p:nvSpPr>
          <p:cNvPr id="18" name="正方形/長方形 17"/>
          <p:cNvSpPr/>
          <p:nvPr/>
        </p:nvSpPr>
        <p:spPr>
          <a:xfrm>
            <a:off x="739551" y="3280341"/>
            <a:ext cx="679380" cy="29267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dirty="0" smtClean="0"/>
              <a:t>記入例</a:t>
            </a:r>
            <a:endParaRPr kumimoji="1" lang="ja-JP" altLang="en-US" sz="1000" dirty="0"/>
          </a:p>
        </p:txBody>
      </p:sp>
      <p:sp>
        <p:nvSpPr>
          <p:cNvPr id="20" name="テキスト ボックス 19"/>
          <p:cNvSpPr txBox="1"/>
          <p:nvPr/>
        </p:nvSpPr>
        <p:spPr>
          <a:xfrm>
            <a:off x="5783294" y="3172325"/>
            <a:ext cx="2151898" cy="215444"/>
          </a:xfrm>
          <a:prstGeom prst="rect">
            <a:avLst/>
          </a:prstGeom>
          <a:noFill/>
        </p:spPr>
        <p:txBody>
          <a:bodyPr wrap="square" rtlCol="0">
            <a:spAutoFit/>
          </a:bodyPr>
          <a:lstStyle/>
          <a:p>
            <a:r>
              <a:rPr kumimoji="1" lang="en-US" altLang="ja-JP" sz="800" dirty="0" smtClean="0"/>
              <a:t>(※</a:t>
            </a:r>
            <a:r>
              <a:rPr kumimoji="1" lang="ja-JP" altLang="en-US" sz="800" dirty="0" smtClean="0"/>
              <a:t>記入例のため省略しています</a:t>
            </a:r>
            <a:r>
              <a:rPr kumimoji="1" lang="en-US" altLang="ja-JP" sz="800" dirty="0" smtClean="0"/>
              <a:t>)</a:t>
            </a:r>
            <a:endParaRPr kumimoji="1" lang="ja-JP" altLang="en-US" sz="800" dirty="0"/>
          </a:p>
        </p:txBody>
      </p:sp>
    </p:spTree>
    <p:extLst>
      <p:ext uri="{BB962C8B-B14F-4D97-AF65-F5344CB8AC3E}">
        <p14:creationId xmlns:p14="http://schemas.microsoft.com/office/powerpoint/2010/main" val="3742481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252536" y="182538"/>
            <a:ext cx="3600400" cy="438150"/>
          </a:xfrm>
          <a:prstGeom prst="rect">
            <a:avLst/>
          </a:prstGeom>
          <a:noFill/>
          <a:ln w="9525">
            <a:noFill/>
            <a:miter lim="800000"/>
            <a:headEnd/>
            <a:tailEnd/>
          </a:ln>
        </p:spPr>
        <p:txBody>
          <a:bodyPr/>
          <a:lstStyle/>
          <a:p>
            <a:r>
              <a:rPr lang="ja-JP" altLang="en-US" sz="2000" b="1" dirty="0">
                <a:latin typeface="HG丸ｺﾞｼｯｸM-PRO" pitchFamily="50" charset="-128"/>
                <a:ea typeface="HG丸ｺﾞｼｯｸM-PRO" pitchFamily="50" charset="-128"/>
                <a:cs typeface="ＭＳ Ｐゴシック" charset="-128"/>
              </a:rPr>
              <a:t>　</a:t>
            </a:r>
            <a:r>
              <a:rPr lang="ja-JP" altLang="en-US" sz="2000" b="1" dirty="0" smtClean="0">
                <a:latin typeface="HG丸ｺﾞｼｯｸM-PRO" pitchFamily="50" charset="-128"/>
                <a:ea typeface="HG丸ｺﾞｼｯｸM-PRO" pitchFamily="50" charset="-128"/>
                <a:cs typeface="ＭＳ Ｐゴシック" charset="-128"/>
              </a:rPr>
              <a:t>組織見える</a:t>
            </a:r>
            <a:r>
              <a:rPr lang="ja-JP" altLang="en-US" sz="2000" b="1" smtClean="0">
                <a:latin typeface="HG丸ｺﾞｼｯｸM-PRO" pitchFamily="50" charset="-128"/>
                <a:ea typeface="HG丸ｺﾞｼｯｸM-PRO" pitchFamily="50" charset="-128"/>
                <a:cs typeface="ＭＳ Ｐゴシック" charset="-128"/>
              </a:rPr>
              <a:t>化シート</a:t>
            </a:r>
            <a:r>
              <a:rPr lang="ja-JP" altLang="en-US" sz="2000" b="1" dirty="0">
                <a:latin typeface="HG丸ｺﾞｼｯｸM-PRO" pitchFamily="50" charset="-128"/>
                <a:ea typeface="HG丸ｺﾞｼｯｸM-PRO" pitchFamily="50" charset="-128"/>
                <a:cs typeface="ＭＳ Ｐゴシック" charset="-128"/>
              </a:rPr>
              <a:t>　　　　　　　　　　　　　　　　　</a:t>
            </a:r>
            <a:endParaRPr lang="ja-JP" altLang="ja-JP" sz="2000" dirty="0">
              <a:ea typeface="HG丸ｺﾞｼｯｸM-PRO" pitchFamily="50" charset="-128"/>
              <a:cs typeface="ＭＳ Ｐゴシック" charset="-128"/>
            </a:endParaRPr>
          </a:p>
        </p:txBody>
      </p:sp>
      <p:sp>
        <p:nvSpPr>
          <p:cNvPr id="10" name="正方形/長方形 9"/>
          <p:cNvSpPr/>
          <p:nvPr/>
        </p:nvSpPr>
        <p:spPr>
          <a:xfrm>
            <a:off x="107504" y="692696"/>
            <a:ext cx="3168352" cy="720080"/>
          </a:xfrm>
          <a:prstGeom prst="rect">
            <a:avLst/>
          </a:prstGeom>
          <a:solidFill>
            <a:srgbClr val="FFCCCC">
              <a:alpha val="47843"/>
            </a:srgbClr>
          </a:solidFill>
          <a:ln w="349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anchor="ctr"/>
          <a:lstStyle/>
          <a:p>
            <a:pPr algn="ctr">
              <a:defRPr/>
            </a:pPr>
            <a:endParaRPr lang="ja-JP" altLang="en-US"/>
          </a:p>
        </p:txBody>
      </p:sp>
      <p:sp>
        <p:nvSpPr>
          <p:cNvPr id="9" name="テキスト ボックス 165"/>
          <p:cNvSpPr txBox="1">
            <a:spLocks noChangeArrowheads="1"/>
          </p:cNvSpPr>
          <p:nvPr/>
        </p:nvSpPr>
        <p:spPr bwMode="auto">
          <a:xfrm>
            <a:off x="107504" y="721407"/>
            <a:ext cx="3168351" cy="835385"/>
          </a:xfrm>
          <a:prstGeom prst="rect">
            <a:avLst/>
          </a:prstGeom>
          <a:noFill/>
          <a:ln w="9525">
            <a:noFill/>
            <a:miter lim="800000"/>
            <a:headEnd/>
            <a:tailEnd/>
          </a:ln>
        </p:spPr>
        <p:txBody>
          <a:bodyPr wrap="square" lIns="65306" tIns="32653" rIns="65306" bIns="32653">
            <a:spAutoFit/>
          </a:bodyPr>
          <a:lstStyle/>
          <a:p>
            <a:pPr>
              <a:defRPr/>
            </a:pPr>
            <a:r>
              <a:rPr lang="ja-JP" altLang="en-US" sz="1000" b="1" dirty="0" smtClean="0">
                <a:latin typeface="+mn-ea"/>
              </a:rPr>
              <a:t>保健師数（常勤）  ：○○人（</a:t>
            </a:r>
            <a:r>
              <a:rPr lang="en-US" altLang="ja-JP" sz="1000" b="1" dirty="0" smtClean="0">
                <a:latin typeface="+mn-ea"/>
              </a:rPr>
              <a:t>H28</a:t>
            </a:r>
            <a:r>
              <a:rPr lang="ja-JP" altLang="en-US" sz="1000" b="1" dirty="0" smtClean="0">
                <a:latin typeface="+mn-ea"/>
              </a:rPr>
              <a:t>年○月）</a:t>
            </a:r>
            <a:r>
              <a:rPr lang="en-US" altLang="ja-JP" sz="800" b="1" dirty="0" smtClean="0">
                <a:latin typeface="+mn-ea"/>
              </a:rPr>
              <a:t>※</a:t>
            </a:r>
            <a:r>
              <a:rPr lang="ja-JP" altLang="en-US" sz="800" b="1" dirty="0" smtClean="0">
                <a:latin typeface="+mn-ea"/>
              </a:rPr>
              <a:t>産休・育休中含む</a:t>
            </a:r>
            <a:endParaRPr lang="en-US" altLang="ja-JP" sz="800" b="1" dirty="0" smtClean="0">
              <a:latin typeface="+mn-ea"/>
            </a:endParaRPr>
          </a:p>
          <a:p>
            <a:pPr>
              <a:defRPr/>
            </a:pPr>
            <a:r>
              <a:rPr lang="ja-JP" altLang="en-US" sz="1000" b="1" dirty="0" smtClean="0">
                <a:latin typeface="+mn-ea"/>
              </a:rPr>
              <a:t>　　　　    （非常勤）：○○人</a:t>
            </a:r>
            <a:endParaRPr lang="en-US" altLang="ja-JP" sz="1000" b="1" dirty="0" smtClean="0">
              <a:latin typeface="+mn-ea"/>
            </a:endParaRPr>
          </a:p>
          <a:p>
            <a:pPr>
              <a:defRPr/>
            </a:pPr>
            <a:r>
              <a:rPr lang="ja-JP" altLang="en-US" sz="1000" b="1" dirty="0" smtClean="0">
                <a:latin typeface="+mn-ea"/>
              </a:rPr>
              <a:t>保健師の配置部所数：○部、○課、○係</a:t>
            </a:r>
            <a:r>
              <a:rPr lang="ja-JP" altLang="en-US" sz="1000" b="1" dirty="0">
                <a:latin typeface="+mn-ea"/>
              </a:rPr>
              <a:t>　</a:t>
            </a:r>
            <a:endParaRPr lang="en-US" altLang="ja-JP" sz="1000" b="1" dirty="0">
              <a:latin typeface="+mn-ea"/>
            </a:endParaRPr>
          </a:p>
          <a:p>
            <a:pPr>
              <a:defRPr/>
            </a:pPr>
            <a:r>
              <a:rPr lang="ja-JP" altLang="en-US" sz="1000" b="1" dirty="0" smtClean="0">
                <a:latin typeface="+mn-ea"/>
              </a:rPr>
              <a:t>自身が関与している部所数：</a:t>
            </a:r>
            <a:r>
              <a:rPr lang="ja-JP" altLang="en-US" sz="1000" b="1" dirty="0">
                <a:latin typeface="+mn-ea"/>
              </a:rPr>
              <a:t> ○部、○課、○係</a:t>
            </a:r>
            <a:endParaRPr lang="en-US" altLang="ja-JP" sz="1000" b="1" dirty="0">
              <a:latin typeface="+mn-ea"/>
            </a:endParaRPr>
          </a:p>
          <a:p>
            <a:pPr>
              <a:defRPr/>
            </a:pPr>
            <a:r>
              <a:rPr lang="ja-JP" altLang="en-US" sz="1000" b="1" dirty="0">
                <a:latin typeface="+mn-ea"/>
              </a:rPr>
              <a:t>　　　　　　　　　　　　　　　　　　　　　　　　　　　　　　　　　　　</a:t>
            </a:r>
          </a:p>
        </p:txBody>
      </p:sp>
      <p:sp>
        <p:nvSpPr>
          <p:cNvPr id="3" name="テキスト ボックス 2"/>
          <p:cNvSpPr txBox="1"/>
          <p:nvPr/>
        </p:nvSpPr>
        <p:spPr>
          <a:xfrm>
            <a:off x="3275856" y="683404"/>
            <a:ext cx="5616624" cy="492443"/>
          </a:xfrm>
          <a:prstGeom prst="rect">
            <a:avLst/>
          </a:prstGeom>
          <a:noFill/>
        </p:spPr>
        <p:txBody>
          <a:bodyPr wrap="square" rtlCol="0">
            <a:spAutoFit/>
          </a:bodyPr>
          <a:lstStyle/>
          <a:p>
            <a:r>
              <a:rPr lang="ja-JP" altLang="en-US" sz="1000" b="1" dirty="0" smtClean="0"/>
              <a:t>○統括保健師の役割について事務分掌への明記の有無：　　有　・　　無</a:t>
            </a:r>
            <a:endParaRPr lang="en-US" altLang="ja-JP" sz="1000" b="1" dirty="0" smtClean="0"/>
          </a:p>
          <a:p>
            <a:r>
              <a:rPr lang="ja-JP" altLang="en-US" sz="800" b="1" dirty="0" smtClean="0"/>
              <a:t>（明記されている場合、内容を記入）</a:t>
            </a:r>
            <a:endParaRPr lang="en-US" altLang="ja-JP" sz="800" b="1" dirty="0" smtClean="0"/>
          </a:p>
          <a:p>
            <a:endParaRPr lang="en-US" altLang="ja-JP" sz="800" b="1" dirty="0" smtClean="0"/>
          </a:p>
        </p:txBody>
      </p:sp>
      <p:sp>
        <p:nvSpPr>
          <p:cNvPr id="12" name="正方形/長方形 11"/>
          <p:cNvSpPr/>
          <p:nvPr/>
        </p:nvSpPr>
        <p:spPr>
          <a:xfrm>
            <a:off x="3347864" y="667493"/>
            <a:ext cx="5688632" cy="554462"/>
          </a:xfrm>
          <a:prstGeom prst="rect">
            <a:avLst/>
          </a:prstGeom>
          <a:no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8514692" y="-27385"/>
            <a:ext cx="755576" cy="276999"/>
          </a:xfrm>
          <a:prstGeom prst="rect">
            <a:avLst/>
          </a:prstGeom>
          <a:noFill/>
        </p:spPr>
        <p:txBody>
          <a:bodyPr wrap="square" rtlCol="0">
            <a:spAutoFit/>
          </a:bodyPr>
          <a:lstStyle/>
          <a:p>
            <a:r>
              <a:rPr lang="en-US" altLang="ja-JP" sz="1200" dirty="0" smtClean="0"/>
              <a:t>【</a:t>
            </a:r>
            <a:r>
              <a:rPr lang="ja-JP" altLang="en-US" sz="1200" dirty="0" smtClean="0"/>
              <a:t>様式</a:t>
            </a:r>
            <a:r>
              <a:rPr lang="en-US" altLang="ja-JP" sz="1200" dirty="0" smtClean="0"/>
              <a:t>1】</a:t>
            </a:r>
            <a:endParaRPr kumimoji="1" lang="ja-JP" altLang="en-US" sz="1200" dirty="0"/>
          </a:p>
        </p:txBody>
      </p:sp>
      <p:sp>
        <p:nvSpPr>
          <p:cNvPr id="19" name="テキスト ボックス 18"/>
          <p:cNvSpPr txBox="1"/>
          <p:nvPr/>
        </p:nvSpPr>
        <p:spPr>
          <a:xfrm>
            <a:off x="0" y="0"/>
            <a:ext cx="5076056" cy="215444"/>
          </a:xfrm>
          <a:prstGeom prst="rect">
            <a:avLst/>
          </a:prstGeom>
          <a:noFill/>
        </p:spPr>
        <p:txBody>
          <a:bodyPr wrap="square" rtlCol="0">
            <a:spAutoFit/>
          </a:bodyPr>
          <a:lstStyle/>
          <a:p>
            <a:r>
              <a:rPr lang="ja-JP" altLang="en-US" sz="800" dirty="0" smtClean="0"/>
              <a:t>平成</a:t>
            </a:r>
            <a:r>
              <a:rPr lang="en-US" altLang="ja-JP" sz="800" dirty="0" smtClean="0"/>
              <a:t>28</a:t>
            </a:r>
            <a:r>
              <a:rPr lang="ja-JP" altLang="en-US" sz="800" dirty="0" smtClean="0"/>
              <a:t>年度厚生労働省先駆的保健活動交流推進事業　統括保健師人材育成プログラム</a:t>
            </a:r>
            <a:endParaRPr kumimoji="1" lang="ja-JP" altLang="en-US" sz="800" dirty="0"/>
          </a:p>
        </p:txBody>
      </p:sp>
      <p:sp>
        <p:nvSpPr>
          <p:cNvPr id="17" name="Text Box 2"/>
          <p:cNvSpPr txBox="1">
            <a:spLocks noChangeArrowheads="1"/>
          </p:cNvSpPr>
          <p:nvPr/>
        </p:nvSpPr>
        <p:spPr bwMode="auto">
          <a:xfrm>
            <a:off x="3923928" y="-27385"/>
            <a:ext cx="5110406" cy="676783"/>
          </a:xfrm>
          <a:prstGeom prst="rect">
            <a:avLst/>
          </a:prstGeom>
          <a:noFill/>
          <a:ln w="9525">
            <a:noFill/>
            <a:miter lim="800000"/>
            <a:headEnd/>
            <a:tailEnd/>
          </a:ln>
        </p:spPr>
        <p:txBody>
          <a:bodyPr/>
          <a:lstStyle/>
          <a:p>
            <a:r>
              <a:rPr lang="ja-JP" altLang="en-US" sz="1100" b="1" dirty="0">
                <a:latin typeface="HG丸ｺﾞｼｯｸM-PRO" pitchFamily="50" charset="-128"/>
                <a:ea typeface="HG丸ｺﾞｼｯｸM-PRO" pitchFamily="50" charset="-128"/>
                <a:cs typeface="ＭＳ Ｐゴシック" charset="-128"/>
              </a:rPr>
              <a:t>記</a:t>
            </a:r>
            <a:r>
              <a:rPr lang="ja-JP" altLang="en-US" sz="1100" b="1" dirty="0" smtClean="0">
                <a:latin typeface="HG丸ｺﾞｼｯｸM-PRO" pitchFamily="50" charset="-128"/>
                <a:ea typeface="HG丸ｺﾞｼｯｸM-PRO" pitchFamily="50" charset="-128"/>
                <a:cs typeface="ＭＳ Ｐゴシック" charset="-128"/>
              </a:rPr>
              <a:t>入日：平成</a:t>
            </a:r>
            <a:r>
              <a:rPr lang="en-US" altLang="ja-JP" sz="1100" b="1" dirty="0" smtClean="0">
                <a:latin typeface="HG丸ｺﾞｼｯｸM-PRO" pitchFamily="50" charset="-128"/>
                <a:ea typeface="HG丸ｺﾞｼｯｸM-PRO" pitchFamily="50" charset="-128"/>
                <a:cs typeface="ＭＳ Ｐゴシック" charset="-128"/>
              </a:rPr>
              <a:t>28</a:t>
            </a:r>
            <a:r>
              <a:rPr lang="ja-JP" altLang="en-US" sz="1100" b="1" dirty="0" smtClean="0">
                <a:latin typeface="HG丸ｺﾞｼｯｸM-PRO" pitchFamily="50" charset="-128"/>
                <a:ea typeface="HG丸ｺﾞｼｯｸM-PRO" pitchFamily="50" charset="-128"/>
                <a:cs typeface="ＭＳ Ｐゴシック" charset="-128"/>
              </a:rPr>
              <a:t>年</a:t>
            </a:r>
            <a:r>
              <a:rPr lang="ja-JP" altLang="en-US" sz="1100" b="1" dirty="0">
                <a:latin typeface="HG丸ｺﾞｼｯｸM-PRO" pitchFamily="50" charset="-128"/>
                <a:ea typeface="HG丸ｺﾞｼｯｸM-PRO" pitchFamily="50" charset="-128"/>
                <a:cs typeface="ＭＳ Ｐゴシック" charset="-128"/>
              </a:rPr>
              <a:t>　　月　　</a:t>
            </a:r>
            <a:r>
              <a:rPr lang="ja-JP" altLang="en-US" sz="1100" b="1" dirty="0" smtClean="0">
                <a:latin typeface="HG丸ｺﾞｼｯｸM-PRO" pitchFamily="50" charset="-128"/>
                <a:ea typeface="HG丸ｺﾞｼｯｸM-PRO" pitchFamily="50" charset="-128"/>
                <a:cs typeface="ＭＳ Ｐゴシック" charset="-128"/>
              </a:rPr>
              <a:t>日　   参加形態 ：統括・次期統括  　</a:t>
            </a:r>
            <a:endParaRPr lang="en-US" altLang="ja-JP" sz="1100" b="1" dirty="0" smtClean="0">
              <a:latin typeface="HG丸ｺﾞｼｯｸM-PRO" pitchFamily="50" charset="-128"/>
              <a:ea typeface="HG丸ｺﾞｼｯｸM-PRO" pitchFamily="50" charset="-128"/>
              <a:cs typeface="ＭＳ Ｐゴシック" charset="-128"/>
            </a:endParaRPr>
          </a:p>
          <a:p>
            <a:r>
              <a:rPr lang="en-US" altLang="ja-JP" sz="1100" b="1" dirty="0" smtClean="0">
                <a:latin typeface="HG丸ｺﾞｼｯｸM-PRO" pitchFamily="50" charset="-128"/>
                <a:ea typeface="HG丸ｺﾞｼｯｸM-PRO" pitchFamily="50" charset="-128"/>
                <a:cs typeface="ＭＳ Ｐゴシック" charset="-128"/>
              </a:rPr>
              <a:t>  I</a:t>
            </a:r>
            <a:r>
              <a:rPr lang="ja-JP" altLang="en-US" sz="1100" b="1" dirty="0" smtClean="0">
                <a:latin typeface="HG丸ｺﾞｼｯｸM-PRO" pitchFamily="50" charset="-128"/>
                <a:ea typeface="HG丸ｺﾞｼｯｸM-PRO" pitchFamily="50" charset="-128"/>
                <a:cs typeface="ＭＳ Ｐゴシック" charset="-128"/>
              </a:rPr>
              <a:t> </a:t>
            </a:r>
            <a:r>
              <a:rPr lang="en-US" altLang="ja-JP" sz="1100" b="1" dirty="0" smtClean="0">
                <a:latin typeface="HG丸ｺﾞｼｯｸM-PRO" pitchFamily="50" charset="-128"/>
                <a:ea typeface="HG丸ｺﾞｼｯｸM-PRO" pitchFamily="50" charset="-128"/>
                <a:cs typeface="ＭＳ Ｐゴシック" charset="-128"/>
              </a:rPr>
              <a:t>D</a:t>
            </a:r>
            <a:r>
              <a:rPr lang="ja-JP" altLang="en-US" sz="1100" b="1" dirty="0" smtClean="0">
                <a:latin typeface="HG丸ｺﾞｼｯｸM-PRO" pitchFamily="50" charset="-128"/>
                <a:ea typeface="HG丸ｺﾞｼｯｸM-PRO" pitchFamily="50" charset="-128"/>
                <a:cs typeface="ＭＳ Ｐゴシック" charset="-128"/>
              </a:rPr>
              <a:t>　：　　　　　　　　　　　　 グループ ：</a:t>
            </a:r>
            <a:endParaRPr lang="en-US" altLang="ja-JP" sz="1100" b="1" dirty="0" smtClean="0">
              <a:latin typeface="HG丸ｺﾞｼｯｸM-PRO" pitchFamily="50" charset="-128"/>
              <a:ea typeface="HG丸ｺﾞｼｯｸM-PRO" pitchFamily="50" charset="-128"/>
              <a:cs typeface="ＭＳ Ｐゴシック" charset="-128"/>
            </a:endParaRPr>
          </a:p>
          <a:p>
            <a:r>
              <a:rPr lang="ja-JP" altLang="en-US" sz="1100" b="1" dirty="0" smtClean="0">
                <a:latin typeface="HG丸ｺﾞｼｯｸM-PRO" pitchFamily="50" charset="-128"/>
                <a:ea typeface="HG丸ｺﾞｼｯｸM-PRO" pitchFamily="50" charset="-128"/>
                <a:cs typeface="ＭＳ Ｐゴシック" charset="-128"/>
              </a:rPr>
              <a:t>所　属：　　　　　      　　　　　 氏</a:t>
            </a:r>
            <a:r>
              <a:rPr lang="ja-JP" altLang="en-US" sz="1100" b="1" dirty="0">
                <a:latin typeface="HG丸ｺﾞｼｯｸM-PRO" pitchFamily="50" charset="-128"/>
                <a:ea typeface="HG丸ｺﾞｼｯｸM-PRO" pitchFamily="50" charset="-128"/>
                <a:cs typeface="ＭＳ Ｐゴシック" charset="-128"/>
              </a:rPr>
              <a:t>　 </a:t>
            </a:r>
            <a:r>
              <a:rPr lang="ja-JP" altLang="en-US" sz="1100" b="1" dirty="0" smtClean="0">
                <a:latin typeface="HG丸ｺﾞｼｯｸM-PRO" pitchFamily="50" charset="-128"/>
                <a:ea typeface="HG丸ｺﾞｼｯｸM-PRO" pitchFamily="50" charset="-128"/>
                <a:cs typeface="ＭＳ Ｐゴシック" charset="-128"/>
              </a:rPr>
              <a:t> 名  ：</a:t>
            </a:r>
            <a:endParaRPr lang="en-US" altLang="ja-JP" sz="1100" b="1" dirty="0" smtClean="0">
              <a:latin typeface="HG丸ｺﾞｼｯｸM-PRO" pitchFamily="50" charset="-128"/>
              <a:ea typeface="HG丸ｺﾞｼｯｸM-PRO" pitchFamily="50" charset="-128"/>
              <a:cs typeface="ＭＳ Ｐゴシック" charset="-128"/>
            </a:endParaRPr>
          </a:p>
          <a:p>
            <a:pPr>
              <a:lnSpc>
                <a:spcPts val="700"/>
              </a:lnSpc>
            </a:pPr>
            <a:r>
              <a:rPr lang="en-US" altLang="ja-JP" sz="500" b="1" dirty="0" smtClean="0">
                <a:latin typeface="HG丸ｺﾞｼｯｸM-PRO" pitchFamily="50" charset="-128"/>
                <a:ea typeface="HG丸ｺﾞｼｯｸM-PRO" pitchFamily="50" charset="-128"/>
                <a:cs typeface="ＭＳ Ｐゴシック" charset="-128"/>
              </a:rPr>
              <a:t>(※</a:t>
            </a:r>
            <a:r>
              <a:rPr lang="ja-JP" altLang="en-US" sz="500" b="1" dirty="0" smtClean="0">
                <a:latin typeface="HG丸ｺﾞｼｯｸM-PRO" pitchFamily="50" charset="-128"/>
                <a:ea typeface="HG丸ｺﾞｼｯｸM-PRO" pitchFamily="50" charset="-128"/>
                <a:cs typeface="ＭＳ Ｐゴシック" charset="-128"/>
              </a:rPr>
              <a:t>市町村名も記入</a:t>
            </a:r>
            <a:r>
              <a:rPr lang="en-US" altLang="ja-JP" sz="500" b="1" dirty="0" smtClean="0">
                <a:latin typeface="HG丸ｺﾞｼｯｸM-PRO" pitchFamily="50" charset="-128"/>
                <a:ea typeface="HG丸ｺﾞｼｯｸM-PRO" pitchFamily="50" charset="-128"/>
                <a:cs typeface="ＭＳ Ｐゴシック" charset="-128"/>
              </a:rPr>
              <a:t>)</a:t>
            </a:r>
            <a:r>
              <a:rPr lang="ja-JP" altLang="en-US" sz="1100" b="1" u="sng" dirty="0" smtClean="0">
                <a:latin typeface="HG丸ｺﾞｼｯｸM-PRO" pitchFamily="50" charset="-128"/>
                <a:ea typeface="HG丸ｺﾞｼｯｸM-PRO" pitchFamily="50" charset="-128"/>
                <a:cs typeface="ＭＳ Ｐゴシック" charset="-128"/>
              </a:rPr>
              <a:t>　　　　　　　　　　　　</a:t>
            </a:r>
            <a:endParaRPr lang="ja-JP" altLang="ja-JP" sz="1100" u="sng" dirty="0">
              <a:ea typeface="HG丸ｺﾞｼｯｸM-PRO" pitchFamily="50" charset="-128"/>
              <a:cs typeface="ＭＳ Ｐゴシック" charset="-128"/>
            </a:endParaRPr>
          </a:p>
          <a:p>
            <a:r>
              <a:rPr lang="ja-JP" altLang="en-US" sz="1100" b="1" dirty="0">
                <a:latin typeface="HG丸ｺﾞｼｯｸM-PRO" pitchFamily="50" charset="-128"/>
                <a:ea typeface="HG丸ｺﾞｼｯｸM-PRO" pitchFamily="50" charset="-128"/>
                <a:cs typeface="ＭＳ Ｐゴシック" charset="-128"/>
              </a:rPr>
              <a:t>　　</a:t>
            </a:r>
            <a:endParaRPr lang="ja-JP" altLang="ja-JP" sz="1100" dirty="0">
              <a:ea typeface="HG丸ｺﾞｼｯｸM-PRO" pitchFamily="50" charset="-128"/>
              <a:cs typeface="ＭＳ Ｐゴシック" charset="-128"/>
            </a:endParaRPr>
          </a:p>
        </p:txBody>
      </p:sp>
      <p:sp>
        <p:nvSpPr>
          <p:cNvPr id="14" name="正方形/長方形 13"/>
          <p:cNvSpPr/>
          <p:nvPr/>
        </p:nvSpPr>
        <p:spPr>
          <a:xfrm>
            <a:off x="6325692" y="6741368"/>
            <a:ext cx="2818308" cy="11663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r"/>
            <a:r>
              <a:rPr lang="ja-JP" altLang="en-US" sz="900" dirty="0" smtClean="0"/>
              <a:t>公益社団法人　日本看護協会</a:t>
            </a:r>
            <a:endParaRPr kumimoji="1" lang="ja-JP" altLang="en-US" sz="900" dirty="0"/>
          </a:p>
        </p:txBody>
      </p:sp>
    </p:spTree>
    <p:extLst>
      <p:ext uri="{BB962C8B-B14F-4D97-AF65-F5344CB8AC3E}">
        <p14:creationId xmlns:p14="http://schemas.microsoft.com/office/powerpoint/2010/main" val="3459807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Words>
  <Application>Microsoft Office PowerPoint</Application>
  <PresentationFormat>画面に合わせる (4:3)</PresentationFormat>
  <Paragraphs>44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2018-09-10T00:10:15Z</dcterms:created>
  <dcterms:modified xsi:type="dcterms:W3CDTF">2018-09-10T00:10:20Z</dcterms:modified>
</cp:coreProperties>
</file>