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60" r:id="rId2"/>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01" autoAdjust="0"/>
  </p:normalViewPr>
  <p:slideViewPr>
    <p:cSldViewPr>
      <p:cViewPr varScale="1">
        <p:scale>
          <a:sx n="90" d="100"/>
          <a:sy n="90" d="100"/>
        </p:scale>
        <p:origin x="25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14515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570035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949188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854539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4273424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1741669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1394189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1508048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12749458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955065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2EF5806-0155-4C30-84B5-3E4AD5B167D6}" type="datetimeFigureOut">
              <a:rPr kumimoji="1" lang="ja-JP" altLang="en-US" smtClean="0"/>
              <a:pPr/>
              <a:t>2018/9/10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6919561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F5806-0155-4C30-84B5-3E4AD5B167D6}" type="datetimeFigureOut">
              <a:rPr kumimoji="1" lang="ja-JP" altLang="en-US" smtClean="0"/>
              <a:pPr/>
              <a:t>2018/9/10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D59A66-7A31-49B7-B8E0-28F65C3796CA}" type="slidenum">
              <a:rPr kumimoji="1" lang="ja-JP" altLang="en-US" smtClean="0"/>
              <a:pPr/>
              <a:t>‹#›</a:t>
            </a:fld>
            <a:endParaRPr kumimoji="1" lang="ja-JP" altLang="en-US"/>
          </a:p>
        </p:txBody>
      </p:sp>
    </p:spTree>
    <p:extLst>
      <p:ext uri="{BB962C8B-B14F-4D97-AF65-F5344CB8AC3E}">
        <p14:creationId xmlns:p14="http://schemas.microsoft.com/office/powerpoint/2010/main" val="25810226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36511" y="188640"/>
            <a:ext cx="4465062" cy="648816"/>
          </a:xfrm>
          <a:prstGeom prst="rect">
            <a:avLst/>
          </a:prstGeom>
          <a:noFill/>
          <a:ln w="9525">
            <a:noFill/>
            <a:miter lim="800000"/>
            <a:headEnd/>
            <a:tailEnd/>
          </a:ln>
        </p:spPr>
        <p:txBody>
          <a:bodyPr/>
          <a:lstStyle/>
          <a:p>
            <a:r>
              <a:rPr lang="ja-JP" altLang="en-US" sz="2000" b="1" dirty="0" smtClean="0">
                <a:latin typeface="HG丸ｺﾞｼｯｸM-PRO" pitchFamily="50" charset="-128"/>
                <a:ea typeface="HG丸ｺﾞｼｯｸM-PRO" pitchFamily="50" charset="-128"/>
                <a:cs typeface="ＭＳ Ｐゴシック" charset="-128"/>
              </a:rPr>
              <a:t>様式</a:t>
            </a:r>
            <a:r>
              <a:rPr lang="en-US" altLang="ja-JP" sz="2000" b="1" dirty="0" smtClean="0">
                <a:latin typeface="HG丸ｺﾞｼｯｸM-PRO" pitchFamily="50" charset="-128"/>
                <a:ea typeface="HG丸ｺﾞｼｯｸM-PRO" pitchFamily="50" charset="-128"/>
                <a:cs typeface="ＭＳ Ｐゴシック" charset="-128"/>
              </a:rPr>
              <a:t>2</a:t>
            </a:r>
            <a:r>
              <a:rPr lang="ja-JP" altLang="en-US" sz="2000" b="1" dirty="0" smtClean="0">
                <a:latin typeface="HG丸ｺﾞｼｯｸM-PRO" pitchFamily="50" charset="-128"/>
                <a:ea typeface="HG丸ｺﾞｼｯｸM-PRO" pitchFamily="50" charset="-128"/>
                <a:cs typeface="ＭＳ Ｐゴシック" charset="-128"/>
              </a:rPr>
              <a:t>　課題焦点化シート</a:t>
            </a:r>
            <a:endParaRPr lang="en-US" altLang="ja-JP" sz="2000" b="1" dirty="0">
              <a:latin typeface="HG丸ｺﾞｼｯｸM-PRO" pitchFamily="50" charset="-128"/>
              <a:ea typeface="HG丸ｺﾞｼｯｸM-PRO" pitchFamily="50" charset="-128"/>
              <a:cs typeface="ＭＳ Ｐゴシック" charset="-128"/>
            </a:endParaRPr>
          </a:p>
          <a:p>
            <a:r>
              <a:rPr lang="ja-JP" altLang="en-US" sz="2000" b="1" dirty="0">
                <a:latin typeface="HG丸ｺﾞｼｯｸM-PRO" pitchFamily="50" charset="-128"/>
                <a:ea typeface="HG丸ｺﾞｼｯｸM-PRO" pitchFamily="50" charset="-128"/>
                <a:cs typeface="ＭＳ Ｐゴシック" charset="-128"/>
              </a:rPr>
              <a:t>　　　　　　　　　　　　　　　　　</a:t>
            </a:r>
            <a:endParaRPr lang="ja-JP" altLang="ja-JP" sz="2000" dirty="0">
              <a:ea typeface="HG丸ｺﾞｼｯｸM-PRO" pitchFamily="50" charset="-128"/>
              <a:cs typeface="ＭＳ Ｐゴシック" charset="-128"/>
            </a:endParaRPr>
          </a:p>
        </p:txBody>
      </p:sp>
      <p:sp>
        <p:nvSpPr>
          <p:cNvPr id="2061" name="テキスト ボックス 14"/>
          <p:cNvSpPr txBox="1">
            <a:spLocks noChangeArrowheads="1"/>
          </p:cNvSpPr>
          <p:nvPr/>
        </p:nvSpPr>
        <p:spPr bwMode="auto">
          <a:xfrm>
            <a:off x="7188150" y="6600462"/>
            <a:ext cx="1908175" cy="230832"/>
          </a:xfrm>
          <a:prstGeom prst="rect">
            <a:avLst/>
          </a:prstGeom>
          <a:noFill/>
          <a:ln w="9525">
            <a:noFill/>
            <a:miter lim="800000"/>
            <a:headEnd/>
            <a:tailEnd/>
          </a:ln>
        </p:spPr>
        <p:txBody>
          <a:bodyPr>
            <a:spAutoFit/>
          </a:bodyPr>
          <a:lstStyle/>
          <a:p>
            <a:pPr algn="r"/>
            <a:r>
              <a:rPr lang="ja-JP" altLang="en-US" sz="900" dirty="0" smtClean="0"/>
              <a:t>公益社団法人　日本</a:t>
            </a:r>
            <a:r>
              <a:rPr lang="ja-JP" altLang="en-US" sz="900" dirty="0"/>
              <a:t>看護</a:t>
            </a:r>
            <a:r>
              <a:rPr lang="ja-JP" altLang="en-US" sz="900" dirty="0" smtClean="0"/>
              <a:t>協会</a:t>
            </a:r>
            <a:endParaRPr lang="ja-JP" altLang="en-US" sz="900" dirty="0"/>
          </a:p>
        </p:txBody>
      </p:sp>
      <p:sp>
        <p:nvSpPr>
          <p:cNvPr id="22" name="テキスト ボックス 21"/>
          <p:cNvSpPr txBox="1"/>
          <p:nvPr/>
        </p:nvSpPr>
        <p:spPr>
          <a:xfrm>
            <a:off x="-36512" y="0"/>
            <a:ext cx="5076056" cy="215444"/>
          </a:xfrm>
          <a:prstGeom prst="rect">
            <a:avLst/>
          </a:prstGeom>
          <a:noFill/>
        </p:spPr>
        <p:txBody>
          <a:bodyPr wrap="square" rtlCol="0">
            <a:spAutoFit/>
          </a:bodyPr>
          <a:lstStyle/>
          <a:p>
            <a:r>
              <a:rPr lang="ja-JP" altLang="en-US" sz="800" dirty="0" smtClean="0"/>
              <a:t>平成</a:t>
            </a:r>
            <a:r>
              <a:rPr lang="en-US" altLang="ja-JP" sz="800" dirty="0"/>
              <a:t>28</a:t>
            </a:r>
            <a:r>
              <a:rPr lang="ja-JP" altLang="en-US" sz="800" dirty="0" smtClean="0"/>
              <a:t>年度厚生労働省先駆的保健活動交流推進事業　統括保健師人材育成プログラム</a:t>
            </a:r>
            <a:endParaRPr kumimoji="1" lang="ja-JP" altLang="en-US" sz="800" dirty="0"/>
          </a:p>
        </p:txBody>
      </p:sp>
      <p:sp>
        <p:nvSpPr>
          <p:cNvPr id="11" name="テキスト ボックス 10"/>
          <p:cNvSpPr txBox="1"/>
          <p:nvPr/>
        </p:nvSpPr>
        <p:spPr>
          <a:xfrm>
            <a:off x="0" y="620688"/>
            <a:ext cx="9144000" cy="369332"/>
          </a:xfrm>
          <a:prstGeom prst="rect">
            <a:avLst/>
          </a:prstGeom>
          <a:noFill/>
        </p:spPr>
        <p:txBody>
          <a:bodyPr wrap="square" rtlCol="0">
            <a:spAutoFit/>
          </a:bodyPr>
          <a:lstStyle/>
          <a:p>
            <a:r>
              <a:rPr lang="ja-JP" altLang="en-US" sz="900" b="1" dirty="0" smtClean="0"/>
              <a:t>統括保健師の役割・機能：①部所横断的な調整による地域の健康課題や優先度の明確化、②保健師の人材育成、③専門職</a:t>
            </a:r>
            <a:r>
              <a:rPr lang="en-US" altLang="ja-JP" sz="900" b="1" dirty="0" smtClean="0"/>
              <a:t>(</a:t>
            </a:r>
            <a:r>
              <a:rPr lang="ja-JP" altLang="en-US" sz="900" b="1" dirty="0" smtClean="0"/>
              <a:t>保健師</a:t>
            </a:r>
            <a:r>
              <a:rPr lang="en-US" altLang="ja-JP" sz="900" b="1" dirty="0" smtClean="0"/>
              <a:t>)</a:t>
            </a:r>
            <a:r>
              <a:rPr lang="ja-JP" altLang="en-US" sz="900" b="1" dirty="0" smtClean="0"/>
              <a:t>としての視点からの保健師配置等に関する意見具申</a:t>
            </a:r>
            <a:endParaRPr lang="en-US" altLang="ja-JP" sz="900" b="1" dirty="0" smtClean="0"/>
          </a:p>
          <a:p>
            <a:r>
              <a:rPr lang="ja-JP" altLang="en-US" sz="900" b="1" dirty="0"/>
              <a:t>　</a:t>
            </a:r>
            <a:r>
              <a:rPr lang="ja-JP" altLang="en-US" sz="900" b="1" dirty="0" smtClean="0"/>
              <a:t>　　　　　　　　　　　 </a:t>
            </a:r>
            <a:endParaRPr kumimoji="1" lang="ja-JP" altLang="en-US" sz="900" b="1" dirty="0"/>
          </a:p>
        </p:txBody>
      </p:sp>
      <p:sp>
        <p:nvSpPr>
          <p:cNvPr id="3" name="テキスト ボックス 2"/>
          <p:cNvSpPr txBox="1"/>
          <p:nvPr/>
        </p:nvSpPr>
        <p:spPr>
          <a:xfrm>
            <a:off x="0" y="6525344"/>
            <a:ext cx="5796136" cy="338554"/>
          </a:xfrm>
          <a:prstGeom prst="rect">
            <a:avLst/>
          </a:prstGeom>
          <a:noFill/>
        </p:spPr>
        <p:txBody>
          <a:bodyPr wrap="square" rtlCol="0">
            <a:spAutoFit/>
          </a:bodyPr>
          <a:lstStyle/>
          <a:p>
            <a:r>
              <a:rPr kumimoji="1" lang="en-US" altLang="ja-JP" sz="800" dirty="0" smtClean="0"/>
              <a:t>※A</a:t>
            </a:r>
            <a:r>
              <a:rPr kumimoji="1" lang="ja-JP" altLang="en-US" sz="800" dirty="0" smtClean="0"/>
              <a:t>～</a:t>
            </a:r>
            <a:r>
              <a:rPr kumimoji="1" lang="en-US" altLang="ja-JP" sz="800" dirty="0" smtClean="0"/>
              <a:t>F</a:t>
            </a:r>
            <a:r>
              <a:rPr kumimoji="1" lang="ja-JP" altLang="en-US" sz="800" dirty="0" smtClean="0"/>
              <a:t>は自己評価シート「本研修の目標・下位目標」と連動しています。　　　　　</a:t>
            </a:r>
            <a:r>
              <a:rPr kumimoji="1" lang="en-US" altLang="ja-JP" sz="800" dirty="0" smtClean="0"/>
              <a:t>※</a:t>
            </a:r>
            <a:r>
              <a:rPr kumimoji="1" lang="ja-JP" altLang="en-US" sz="800" dirty="0" smtClean="0"/>
              <a:t>枚数制限はございません。</a:t>
            </a:r>
            <a:endParaRPr kumimoji="1" lang="en-US" altLang="ja-JP" sz="800" dirty="0" smtClean="0"/>
          </a:p>
          <a:p>
            <a:r>
              <a:rPr lang="en-US" altLang="ja-JP" sz="800" dirty="0" smtClean="0"/>
              <a:t>※</a:t>
            </a:r>
            <a:r>
              <a:rPr lang="ja-JP" altLang="en-US" sz="800" dirty="0" smtClean="0"/>
              <a:t>次期統括保健師の方は、統括保健師を補佐したり、近々「統括保健師になる」と</a:t>
            </a:r>
            <a:r>
              <a:rPr lang="ja-JP" altLang="en-US" sz="800" smtClean="0"/>
              <a:t>いう立場と</a:t>
            </a:r>
            <a:r>
              <a:rPr lang="ja-JP" altLang="en-US" sz="800" dirty="0" smtClean="0"/>
              <a:t>してご記入ください。</a:t>
            </a:r>
            <a:endParaRPr kumimoji="1" lang="ja-JP" altLang="en-US" sz="800" dirty="0"/>
          </a:p>
        </p:txBody>
      </p:sp>
      <p:graphicFrame>
        <p:nvGraphicFramePr>
          <p:cNvPr id="6" name="表 5"/>
          <p:cNvGraphicFramePr>
            <a:graphicFrameLocks noGrp="1"/>
          </p:cNvGraphicFramePr>
          <p:nvPr>
            <p:extLst>
              <p:ext uri="{D42A27DB-BD31-4B8C-83A1-F6EECF244321}">
                <p14:modId xmlns:p14="http://schemas.microsoft.com/office/powerpoint/2010/main" val="1951066415"/>
              </p:ext>
            </p:extLst>
          </p:nvPr>
        </p:nvGraphicFramePr>
        <p:xfrm>
          <a:off x="143509" y="964168"/>
          <a:ext cx="8820983" cy="5552356"/>
        </p:xfrm>
        <a:graphic>
          <a:graphicData uri="http://schemas.openxmlformats.org/drawingml/2006/table">
            <a:tbl>
              <a:tblPr/>
              <a:tblGrid>
                <a:gridCol w="392231"/>
                <a:gridCol w="418086"/>
                <a:gridCol w="1335111"/>
                <a:gridCol w="1335111"/>
                <a:gridCol w="1335111"/>
                <a:gridCol w="1335111"/>
                <a:gridCol w="1335111"/>
                <a:gridCol w="1335111"/>
              </a:tblGrid>
              <a:tr h="184697">
                <a:tc rowSpan="2">
                  <a:txBody>
                    <a:bodyPr/>
                    <a:lstStyle/>
                    <a:p>
                      <a:pPr algn="ctr" fontAlgn="ctr"/>
                      <a:r>
                        <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rowSpan="2">
                  <a:txBody>
                    <a:bodyPr/>
                    <a:lstStyle/>
                    <a:p>
                      <a:pPr algn="ctr" fontAlgn="ctr"/>
                      <a:endParaRPr lang="ja-JP" altLang="en-US" sz="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gridSpan="6">
                  <a:txBody>
                    <a:bodyPr/>
                    <a:lstStyle/>
                    <a:p>
                      <a:pPr algn="ctr" fontAlgn="ct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統括保健師としての役割・機能の発揮</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973331">
                <a:tc vMerge="1">
                  <a:txBody>
                    <a:bodyPr/>
                    <a:lstStyle/>
                    <a:p>
                      <a:endParaRPr kumimoji="1" lang="ja-JP" altLang="en-US"/>
                    </a:p>
                  </a:txBody>
                  <a:tcPr/>
                </a:tc>
                <a:tc vMerge="1">
                  <a:txBody>
                    <a:bodyPr/>
                    <a:lstStyle/>
                    <a:p>
                      <a:endParaRPr kumimoji="1" lang="ja-JP" altLang="en-US"/>
                    </a:p>
                  </a:txBody>
                  <a:tcPr/>
                </a:tc>
                <a:tc>
                  <a:txBody>
                    <a:bodyPr/>
                    <a:lstStyle/>
                    <a:p>
                      <a:pPr algn="l" fontAlgn="t"/>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Ａ：統括保健師の</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役割・機能の理解を得ることについて</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Ｂ：地域全体の健康課題の明確化や事業の優先度決定を行うために必要な体制を</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整えることについて</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C</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：「地域全体の健康課題」「保健活動の優先度」を政策・施策、事業化の決定ルート（ライン上）にのせるための</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調整について</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D</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：個々の保健師の専門性を育むために</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、成長</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に合わせた適材適所への配置、今後経験すべき</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業務について</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E</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：計画的なジョブローテーションを</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含む、</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人材</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育成の推進について</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c>
                  <a:txBody>
                    <a:bodyPr/>
                    <a:lstStyle/>
                    <a:p>
                      <a:pPr algn="l" fontAlgn="t"/>
                      <a:r>
                        <a:rPr lang="en-US" altLang="ja-JP" sz="1000" b="0" i="0" u="none" strike="noStrike" dirty="0">
                          <a:solidFill>
                            <a:srgbClr val="000000"/>
                          </a:solidFill>
                          <a:effectLst/>
                          <a:latin typeface="ＭＳ Ｐゴシック" panose="020B0600070205080204" pitchFamily="50" charset="-128"/>
                          <a:ea typeface="ＭＳ Ｐゴシック" panose="020B0600070205080204" pitchFamily="50" charset="-128"/>
                        </a:rPr>
                        <a:t>F</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：先を</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見据えた、</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保健師確保や配置</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、計画的</a:t>
                      </a:r>
                      <a:r>
                        <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rPr>
                        <a:t>な</a:t>
                      </a:r>
                      <a:r>
                        <a:rPr lang="ja-JP" altLang="en-US" sz="10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採用への関与について</a:t>
                      </a:r>
                      <a:endParaRPr lang="ja-JP" altLang="en-US" sz="1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360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85000"/>
                      </a:schemeClr>
                    </a:solidFill>
                  </a:tcPr>
                </a:tc>
              </a:tr>
              <a:tr h="1333275">
                <a:tc rowSpan="2">
                  <a:txBody>
                    <a:bodyPr/>
                    <a:lstStyle/>
                    <a:p>
                      <a:pPr algn="l" fontAlgn="ct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１．</a:t>
                      </a:r>
                      <a:r>
                        <a:rPr lang="en-US" altLang="ja-JP"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en-US" altLang="ja-JP"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F</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の実施状況を整理する</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できていること</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18000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　</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60539">
                <a:tc vMerge="1">
                  <a:txBody>
                    <a:bodyPr/>
                    <a:lstStyle/>
                    <a:p>
                      <a:pPr algn="l" fontAlgn="ct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できていないこと</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180000"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514">
                <a:tc gridSpan="2">
                  <a:txBody>
                    <a:bodyPr/>
                    <a:lstStyle/>
                    <a:p>
                      <a:pPr algn="just" fontAlgn="ct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２</a:t>
                      </a:r>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上記１．の「できていないこと」を改善するために統括保健師の私がやるべきこと</a:t>
                      </a:r>
                      <a:endParaRPr lang="en-US" altLang="ja-JP"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endParaRPr>
                    </a:p>
                    <a:p>
                      <a:pPr algn="just" fontAlgn="ctr"/>
                      <a:r>
                        <a:rPr lang="en-US" altLang="ja-JP"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r>
                        <a:rPr lang="ja-JP" altLang="en-US"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課題</a:t>
                      </a:r>
                      <a:r>
                        <a:rPr lang="en-US" altLang="ja-JP" sz="900" b="0" i="0" u="none" strike="noStrike" dirty="0" smtClean="0">
                          <a:solidFill>
                            <a:srgbClr val="000000"/>
                          </a:solidFill>
                          <a:effectLst/>
                          <a:latin typeface="ＭＳ Ｐゴシック" panose="020B0600070205080204" pitchFamily="50" charset="-128"/>
                          <a:ea typeface="ＭＳ Ｐゴシック" panose="020B0600070205080204" pitchFamily="50" charset="-128"/>
                        </a:rPr>
                        <a:t>】</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3600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56" name="下矢印 55"/>
          <p:cNvSpPr/>
          <p:nvPr/>
        </p:nvSpPr>
        <p:spPr>
          <a:xfrm>
            <a:off x="6825702" y="4647457"/>
            <a:ext cx="194570" cy="1496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7" name="下矢印 56"/>
          <p:cNvSpPr/>
          <p:nvPr/>
        </p:nvSpPr>
        <p:spPr>
          <a:xfrm>
            <a:off x="8172400" y="4647457"/>
            <a:ext cx="194570" cy="1496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8" name="下矢印 57"/>
          <p:cNvSpPr/>
          <p:nvPr/>
        </p:nvSpPr>
        <p:spPr>
          <a:xfrm>
            <a:off x="5508104" y="4647457"/>
            <a:ext cx="194570" cy="1496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59" name="下矢印 58"/>
          <p:cNvSpPr/>
          <p:nvPr/>
        </p:nvSpPr>
        <p:spPr>
          <a:xfrm>
            <a:off x="4161406" y="4653136"/>
            <a:ext cx="194570" cy="1496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0" name="下矢印 59"/>
          <p:cNvSpPr/>
          <p:nvPr/>
        </p:nvSpPr>
        <p:spPr>
          <a:xfrm>
            <a:off x="2865262" y="4647457"/>
            <a:ext cx="194570" cy="1496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61" name="下矢印 60"/>
          <p:cNvSpPr/>
          <p:nvPr/>
        </p:nvSpPr>
        <p:spPr>
          <a:xfrm>
            <a:off x="1497110" y="4653136"/>
            <a:ext cx="194570" cy="14969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kumimoji="1" lang="ja-JP" altLang="en-US" sz="1100"/>
          </a:p>
        </p:txBody>
      </p:sp>
      <p:sp>
        <p:nvSpPr>
          <p:cNvPr id="28" name="Text Box 2"/>
          <p:cNvSpPr txBox="1">
            <a:spLocks noChangeArrowheads="1"/>
          </p:cNvSpPr>
          <p:nvPr/>
        </p:nvSpPr>
        <p:spPr bwMode="auto">
          <a:xfrm>
            <a:off x="4145451" y="-17947"/>
            <a:ext cx="5110406" cy="676783"/>
          </a:xfrm>
          <a:prstGeom prst="rect">
            <a:avLst/>
          </a:prstGeom>
          <a:noFill/>
          <a:ln w="9525">
            <a:noFill/>
            <a:miter lim="800000"/>
            <a:headEnd/>
            <a:tailEnd/>
          </a:ln>
        </p:spPr>
        <p:txBody>
          <a:bodyPr/>
          <a:lstStyle/>
          <a:p>
            <a:r>
              <a:rPr lang="ja-JP" altLang="en-US" sz="1100" b="1" dirty="0">
                <a:latin typeface="HG丸ｺﾞｼｯｸM-PRO" pitchFamily="50" charset="-128"/>
                <a:ea typeface="HG丸ｺﾞｼｯｸM-PRO" pitchFamily="50" charset="-128"/>
                <a:cs typeface="ＭＳ Ｐゴシック" charset="-128"/>
              </a:rPr>
              <a:t>記</a:t>
            </a:r>
            <a:r>
              <a:rPr lang="ja-JP" altLang="en-US" sz="1100" b="1" dirty="0" smtClean="0">
                <a:latin typeface="HG丸ｺﾞｼｯｸM-PRO" pitchFamily="50" charset="-128"/>
                <a:ea typeface="HG丸ｺﾞｼｯｸM-PRO" pitchFamily="50" charset="-128"/>
                <a:cs typeface="ＭＳ Ｐゴシック" charset="-128"/>
              </a:rPr>
              <a:t>入日：平成</a:t>
            </a:r>
            <a:r>
              <a:rPr lang="en-US" altLang="ja-JP" sz="1100" b="1" dirty="0" smtClean="0">
                <a:latin typeface="HG丸ｺﾞｼｯｸM-PRO" pitchFamily="50" charset="-128"/>
                <a:ea typeface="HG丸ｺﾞｼｯｸM-PRO" pitchFamily="50" charset="-128"/>
                <a:cs typeface="ＭＳ Ｐゴシック" charset="-128"/>
              </a:rPr>
              <a:t>28</a:t>
            </a:r>
            <a:r>
              <a:rPr lang="ja-JP" altLang="en-US" sz="1100" b="1" dirty="0" smtClean="0">
                <a:latin typeface="HG丸ｺﾞｼｯｸM-PRO" pitchFamily="50" charset="-128"/>
                <a:ea typeface="HG丸ｺﾞｼｯｸM-PRO" pitchFamily="50" charset="-128"/>
                <a:cs typeface="ＭＳ Ｐゴシック" charset="-128"/>
              </a:rPr>
              <a:t>年</a:t>
            </a:r>
            <a:r>
              <a:rPr lang="ja-JP" altLang="en-US" sz="1100" b="1" dirty="0">
                <a:latin typeface="HG丸ｺﾞｼｯｸM-PRO" pitchFamily="50" charset="-128"/>
                <a:ea typeface="HG丸ｺﾞｼｯｸM-PRO" pitchFamily="50" charset="-128"/>
                <a:cs typeface="ＭＳ Ｐゴシック" charset="-128"/>
              </a:rPr>
              <a:t>　　月　　</a:t>
            </a:r>
            <a:r>
              <a:rPr lang="ja-JP" altLang="en-US" sz="1100" b="1" dirty="0" smtClean="0">
                <a:latin typeface="HG丸ｺﾞｼｯｸM-PRO" pitchFamily="50" charset="-128"/>
                <a:ea typeface="HG丸ｺﾞｼｯｸM-PRO" pitchFamily="50" charset="-128"/>
                <a:cs typeface="ＭＳ Ｐゴシック" charset="-128"/>
              </a:rPr>
              <a:t>日　   参加形態 ：統括・次期統括  　</a:t>
            </a:r>
            <a:endParaRPr lang="en-US" altLang="ja-JP" sz="1100" b="1" dirty="0" smtClean="0">
              <a:latin typeface="HG丸ｺﾞｼｯｸM-PRO" pitchFamily="50" charset="-128"/>
              <a:ea typeface="HG丸ｺﾞｼｯｸM-PRO" pitchFamily="50" charset="-128"/>
              <a:cs typeface="ＭＳ Ｐゴシック" charset="-128"/>
            </a:endParaRPr>
          </a:p>
          <a:p>
            <a:r>
              <a:rPr lang="en-US" altLang="ja-JP" sz="1100" b="1" dirty="0" smtClean="0">
                <a:latin typeface="HG丸ｺﾞｼｯｸM-PRO" pitchFamily="50" charset="-128"/>
                <a:ea typeface="HG丸ｺﾞｼｯｸM-PRO" pitchFamily="50" charset="-128"/>
                <a:cs typeface="ＭＳ Ｐゴシック" charset="-128"/>
              </a:rPr>
              <a:t>  I</a:t>
            </a:r>
            <a:r>
              <a:rPr lang="ja-JP" altLang="en-US" sz="1100" b="1" dirty="0" smtClean="0">
                <a:latin typeface="HG丸ｺﾞｼｯｸM-PRO" pitchFamily="50" charset="-128"/>
                <a:ea typeface="HG丸ｺﾞｼｯｸM-PRO" pitchFamily="50" charset="-128"/>
                <a:cs typeface="ＭＳ Ｐゴシック" charset="-128"/>
              </a:rPr>
              <a:t> </a:t>
            </a:r>
            <a:r>
              <a:rPr lang="en-US" altLang="ja-JP" sz="1100" b="1" dirty="0" smtClean="0">
                <a:latin typeface="HG丸ｺﾞｼｯｸM-PRO" pitchFamily="50" charset="-128"/>
                <a:ea typeface="HG丸ｺﾞｼｯｸM-PRO" pitchFamily="50" charset="-128"/>
                <a:cs typeface="ＭＳ Ｐゴシック" charset="-128"/>
              </a:rPr>
              <a:t>D</a:t>
            </a:r>
            <a:r>
              <a:rPr lang="ja-JP" altLang="en-US" sz="1100" b="1" dirty="0" smtClean="0">
                <a:latin typeface="HG丸ｺﾞｼｯｸM-PRO" pitchFamily="50" charset="-128"/>
                <a:ea typeface="HG丸ｺﾞｼｯｸM-PRO" pitchFamily="50" charset="-128"/>
                <a:cs typeface="ＭＳ Ｐゴシック" charset="-128"/>
              </a:rPr>
              <a:t>　：　　　　　　　　　　　　 グループ ：</a:t>
            </a:r>
            <a:endParaRPr lang="en-US" altLang="ja-JP" sz="1100" b="1" dirty="0" smtClean="0">
              <a:latin typeface="HG丸ｺﾞｼｯｸM-PRO" pitchFamily="50" charset="-128"/>
              <a:ea typeface="HG丸ｺﾞｼｯｸM-PRO" pitchFamily="50" charset="-128"/>
              <a:cs typeface="ＭＳ Ｐゴシック" charset="-128"/>
            </a:endParaRPr>
          </a:p>
          <a:p>
            <a:r>
              <a:rPr lang="ja-JP" altLang="en-US" sz="1100" b="1" dirty="0" smtClean="0">
                <a:latin typeface="HG丸ｺﾞｼｯｸM-PRO" pitchFamily="50" charset="-128"/>
                <a:ea typeface="HG丸ｺﾞｼｯｸM-PRO" pitchFamily="50" charset="-128"/>
                <a:cs typeface="ＭＳ Ｐゴシック" charset="-128"/>
              </a:rPr>
              <a:t>所　属：　　　　　      　　　　　 氏</a:t>
            </a:r>
            <a:r>
              <a:rPr lang="ja-JP" altLang="en-US" sz="1100" b="1" dirty="0">
                <a:latin typeface="HG丸ｺﾞｼｯｸM-PRO" pitchFamily="50" charset="-128"/>
                <a:ea typeface="HG丸ｺﾞｼｯｸM-PRO" pitchFamily="50" charset="-128"/>
                <a:cs typeface="ＭＳ Ｐゴシック" charset="-128"/>
              </a:rPr>
              <a:t>　 </a:t>
            </a:r>
            <a:r>
              <a:rPr lang="ja-JP" altLang="en-US" sz="1100" b="1" dirty="0" smtClean="0">
                <a:latin typeface="HG丸ｺﾞｼｯｸM-PRO" pitchFamily="50" charset="-128"/>
                <a:ea typeface="HG丸ｺﾞｼｯｸM-PRO" pitchFamily="50" charset="-128"/>
                <a:cs typeface="ＭＳ Ｐゴシック" charset="-128"/>
              </a:rPr>
              <a:t> 名  ：</a:t>
            </a:r>
            <a:endParaRPr lang="en-US" altLang="ja-JP" sz="1100" b="1" dirty="0" smtClean="0">
              <a:latin typeface="HG丸ｺﾞｼｯｸM-PRO" pitchFamily="50" charset="-128"/>
              <a:ea typeface="HG丸ｺﾞｼｯｸM-PRO" pitchFamily="50" charset="-128"/>
              <a:cs typeface="ＭＳ Ｐゴシック" charset="-128"/>
            </a:endParaRPr>
          </a:p>
          <a:p>
            <a:pPr>
              <a:lnSpc>
                <a:spcPts val="1000"/>
              </a:lnSpc>
            </a:pPr>
            <a:r>
              <a:rPr lang="en-US" altLang="ja-JP" sz="500" b="1" dirty="0" smtClean="0">
                <a:latin typeface="HG丸ｺﾞｼｯｸM-PRO" pitchFamily="50" charset="-128"/>
                <a:ea typeface="HG丸ｺﾞｼｯｸM-PRO" pitchFamily="50" charset="-128"/>
                <a:cs typeface="ＭＳ Ｐゴシック" charset="-128"/>
              </a:rPr>
              <a:t>(※</a:t>
            </a:r>
            <a:r>
              <a:rPr lang="ja-JP" altLang="en-US" sz="500" b="1" dirty="0" smtClean="0">
                <a:latin typeface="HG丸ｺﾞｼｯｸM-PRO" pitchFamily="50" charset="-128"/>
                <a:ea typeface="HG丸ｺﾞｼｯｸM-PRO" pitchFamily="50" charset="-128"/>
                <a:cs typeface="ＭＳ Ｐゴシック" charset="-128"/>
              </a:rPr>
              <a:t>市町村名も記入</a:t>
            </a:r>
            <a:r>
              <a:rPr lang="en-US" altLang="ja-JP" sz="500" b="1" dirty="0" smtClean="0">
                <a:latin typeface="HG丸ｺﾞｼｯｸM-PRO" pitchFamily="50" charset="-128"/>
                <a:ea typeface="HG丸ｺﾞｼｯｸM-PRO" pitchFamily="50" charset="-128"/>
                <a:cs typeface="ＭＳ Ｐゴシック" charset="-128"/>
              </a:rPr>
              <a:t>)</a:t>
            </a:r>
            <a:r>
              <a:rPr lang="ja-JP" altLang="en-US" sz="1100" b="1" u="sng" dirty="0" smtClean="0">
                <a:latin typeface="HG丸ｺﾞｼｯｸM-PRO" pitchFamily="50" charset="-128"/>
                <a:ea typeface="HG丸ｺﾞｼｯｸM-PRO" pitchFamily="50" charset="-128"/>
                <a:cs typeface="ＭＳ Ｐゴシック" charset="-128"/>
              </a:rPr>
              <a:t>　　　　　　　　　　　　</a:t>
            </a:r>
            <a:endParaRPr lang="ja-JP" altLang="ja-JP" sz="1100" u="sng" dirty="0">
              <a:ea typeface="HG丸ｺﾞｼｯｸM-PRO" pitchFamily="50" charset="-128"/>
              <a:cs typeface="ＭＳ Ｐゴシック" charset="-128"/>
            </a:endParaRPr>
          </a:p>
          <a:p>
            <a:r>
              <a:rPr lang="ja-JP" altLang="en-US" sz="1100" b="1" dirty="0">
                <a:latin typeface="HG丸ｺﾞｼｯｸM-PRO" pitchFamily="50" charset="-128"/>
                <a:ea typeface="HG丸ｺﾞｼｯｸM-PRO" pitchFamily="50" charset="-128"/>
                <a:cs typeface="ＭＳ Ｐゴシック" charset="-128"/>
              </a:rPr>
              <a:t>　　</a:t>
            </a:r>
            <a:endParaRPr lang="ja-JP" altLang="ja-JP" sz="1100" dirty="0">
              <a:ea typeface="HG丸ｺﾞｼｯｸM-PRO" pitchFamily="50" charset="-128"/>
              <a:cs typeface="ＭＳ Ｐゴシック" charset="-128"/>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280</Words>
  <Application>Microsoft Office PowerPoint</Application>
  <PresentationFormat>画面に合わせる (4:3)</PresentationFormat>
  <Paragraphs>38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HG丸ｺﾞｼｯｸM-PRO</vt:lpstr>
      <vt:lpstr>ＭＳ Ｐゴシック</vt:lpstr>
      <vt:lpstr>Arial</vt:lpstr>
      <vt:lpstr>Calibri</vt:lpstr>
      <vt:lpstr>Office ​​テーマ</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2018-09-10T00:10:34Z</dcterms:created>
  <dcterms:modified xsi:type="dcterms:W3CDTF">2018-09-10T00:10:39Z</dcterms:modified>
</cp:coreProperties>
</file>