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18"/>
  </p:notesMasterIdLst>
  <p:sldIdLst>
    <p:sldId id="256" r:id="rId2"/>
    <p:sldId id="301" r:id="rId3"/>
    <p:sldId id="302" r:id="rId4"/>
    <p:sldId id="287" r:id="rId5"/>
    <p:sldId id="284" r:id="rId6"/>
    <p:sldId id="280" r:id="rId7"/>
    <p:sldId id="279" r:id="rId8"/>
    <p:sldId id="269" r:id="rId9"/>
    <p:sldId id="270" r:id="rId10"/>
    <p:sldId id="274" r:id="rId11"/>
    <p:sldId id="275" r:id="rId12"/>
    <p:sldId id="276" r:id="rId13"/>
    <p:sldId id="277" r:id="rId14"/>
    <p:sldId id="278" r:id="rId15"/>
    <p:sldId id="283" r:id="rId16"/>
    <p:sldId id="303" r:id="rId1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A0DC"/>
    <a:srgbClr val="8F68C8"/>
    <a:srgbClr val="FFFFFF"/>
    <a:srgbClr val="0099CC"/>
    <a:srgbClr val="FF6699"/>
    <a:srgbClr val="0099FF"/>
    <a:srgbClr val="FF9933"/>
    <a:srgbClr val="FFFFCC"/>
    <a:srgbClr val="33CC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1" autoAdjust="0"/>
    <p:restoredTop sz="52880" autoAdjust="0"/>
  </p:normalViewPr>
  <p:slideViewPr>
    <p:cSldViewPr snapToGrid="0">
      <p:cViewPr varScale="1">
        <p:scale>
          <a:sx n="116" d="100"/>
          <a:sy n="116" d="100"/>
        </p:scale>
        <p:origin x="432" y="108"/>
      </p:cViewPr>
      <p:guideLst/>
    </p:cSldViewPr>
  </p:slideViewPr>
  <p:notesTextViewPr>
    <p:cViewPr>
      <p:scale>
        <a:sx n="1" d="1"/>
        <a:sy n="1" d="1"/>
      </p:scale>
      <p:origin x="0" y="0"/>
    </p:cViewPr>
  </p:notesTextViewPr>
  <p:notesViewPr>
    <p:cSldViewPr snapToGrid="0">
      <p:cViewPr varScale="1">
        <p:scale>
          <a:sx n="52" d="100"/>
          <a:sy n="52" d="100"/>
        </p:scale>
        <p:origin x="269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108BE3-6ACD-4FA2-B023-7A15E2596CD6}" type="doc">
      <dgm:prSet loTypeId="urn:microsoft.com/office/officeart/2005/8/layout/cycle4" loCatId="matrix" qsTypeId="urn:microsoft.com/office/officeart/2005/8/quickstyle/simple1" qsCatId="simple" csTypeId="urn:microsoft.com/office/officeart/2005/8/colors/colorful4" csCatId="colorful" phldr="1"/>
      <dgm:spPr/>
      <dgm:t>
        <a:bodyPr/>
        <a:lstStyle/>
        <a:p>
          <a:endParaRPr kumimoji="1" lang="ja-JP" altLang="en-US"/>
        </a:p>
      </dgm:t>
    </dgm:pt>
    <dgm:pt modelId="{84F76C18-EA60-406E-91E1-1FD0E8A69E45}">
      <dgm:prSet phldrT="[テキスト]" custT="1"/>
      <dgm:spPr>
        <a:solidFill>
          <a:srgbClr val="FF9933"/>
        </a:solidFill>
      </dgm:spPr>
      <dgm:t>
        <a:bodyPr lIns="0" tIns="0" rIns="0" bIns="0"/>
        <a:lstStyle/>
        <a:p>
          <a:pPr algn="ctr"/>
          <a:endParaRPr lang="en-US" altLang="ja-JP" sz="1300" b="1" dirty="0" smtClean="0"/>
        </a:p>
        <a:p>
          <a:pPr algn="ctr"/>
          <a:endParaRPr lang="en-US" altLang="ja-JP" sz="1600" b="1" dirty="0" smtClean="0">
            <a:latin typeface="Meiryo UI" panose="020B0604030504040204" pitchFamily="50" charset="-128"/>
            <a:ea typeface="Meiryo UI" panose="020B0604030504040204" pitchFamily="50" charset="-128"/>
          </a:endParaRPr>
        </a:p>
        <a:p>
          <a:pPr algn="l"/>
          <a:r>
            <a:rPr kumimoji="1" lang="ja-JP" altLang="en-US" sz="3600" dirty="0" smtClean="0">
              <a:latin typeface="Meiryo UI" panose="020B0604030504040204" pitchFamily="50" charset="-128"/>
              <a:ea typeface="Meiryo UI" panose="020B0604030504040204" pitchFamily="50" charset="-128"/>
            </a:rPr>
            <a:t/>
          </a:r>
          <a:br>
            <a:rPr kumimoji="1" lang="ja-JP" altLang="en-US" sz="3600" dirty="0" smtClean="0">
              <a:latin typeface="Meiryo UI" panose="020B0604030504040204" pitchFamily="50" charset="-128"/>
              <a:ea typeface="Meiryo UI" panose="020B0604030504040204" pitchFamily="50" charset="-128"/>
            </a:rPr>
          </a:br>
          <a:endParaRPr kumimoji="1" lang="ja-JP" altLang="en-US" sz="3600" dirty="0">
            <a:latin typeface="Meiryo UI" panose="020B0604030504040204" pitchFamily="50" charset="-128"/>
            <a:ea typeface="Meiryo UI" panose="020B0604030504040204" pitchFamily="50" charset="-128"/>
          </a:endParaRPr>
        </a:p>
      </dgm:t>
    </dgm:pt>
    <dgm:pt modelId="{C2E2ADAB-3B39-462C-A198-0B5F7201BADA}" type="parTrans" cxnId="{CA0BB50D-40DF-46C9-A1D8-83BF9567760A}">
      <dgm:prSet/>
      <dgm:spPr/>
      <dgm:t>
        <a:bodyPr/>
        <a:lstStyle/>
        <a:p>
          <a:endParaRPr kumimoji="1" lang="ja-JP" altLang="en-US">
            <a:solidFill>
              <a:schemeClr val="tx1"/>
            </a:solidFill>
          </a:endParaRPr>
        </a:p>
      </dgm:t>
    </dgm:pt>
    <dgm:pt modelId="{15922D7E-89F0-45B1-9A3C-4C24F544A7EC}" type="sibTrans" cxnId="{CA0BB50D-40DF-46C9-A1D8-83BF9567760A}">
      <dgm:prSet/>
      <dgm:spPr/>
      <dgm:t>
        <a:bodyPr/>
        <a:lstStyle/>
        <a:p>
          <a:endParaRPr kumimoji="1" lang="ja-JP" altLang="en-US">
            <a:solidFill>
              <a:schemeClr val="tx1"/>
            </a:solidFill>
          </a:endParaRPr>
        </a:p>
      </dgm:t>
    </dgm:pt>
    <dgm:pt modelId="{08C9DC26-3C51-48ED-AA11-6D34003628CA}">
      <dgm:prSet phldrT="[テキスト]" custT="1"/>
      <dgm:spPr>
        <a:solidFill>
          <a:srgbClr val="99CC00"/>
        </a:solidFill>
      </dgm:spPr>
      <dgm:t>
        <a:bodyPr/>
        <a:lstStyle/>
        <a:p>
          <a:endParaRPr kumimoji="1" lang="ja-JP" altLang="en-US" sz="1300" dirty="0">
            <a:latin typeface="Meiryo UI" panose="020B0604030504040204" pitchFamily="50" charset="-128"/>
            <a:ea typeface="Meiryo UI" panose="020B0604030504040204" pitchFamily="50" charset="-128"/>
          </a:endParaRPr>
        </a:p>
      </dgm:t>
    </dgm:pt>
    <dgm:pt modelId="{198AC179-6213-42DC-AF16-3C015E22FED9}" type="parTrans" cxnId="{FB4653C1-9847-4A03-9156-302C80E67560}">
      <dgm:prSet/>
      <dgm:spPr/>
      <dgm:t>
        <a:bodyPr/>
        <a:lstStyle/>
        <a:p>
          <a:endParaRPr kumimoji="1" lang="ja-JP" altLang="en-US">
            <a:solidFill>
              <a:schemeClr val="tx1"/>
            </a:solidFill>
          </a:endParaRPr>
        </a:p>
      </dgm:t>
    </dgm:pt>
    <dgm:pt modelId="{CFD0B6C2-0D83-4B15-9FEA-AEA0D2CACCB6}" type="sibTrans" cxnId="{FB4653C1-9847-4A03-9156-302C80E67560}">
      <dgm:prSet/>
      <dgm:spPr/>
      <dgm:t>
        <a:bodyPr/>
        <a:lstStyle/>
        <a:p>
          <a:endParaRPr kumimoji="1" lang="ja-JP" altLang="en-US">
            <a:solidFill>
              <a:schemeClr val="tx1"/>
            </a:solidFill>
          </a:endParaRPr>
        </a:p>
      </dgm:t>
    </dgm:pt>
    <dgm:pt modelId="{F8740C54-752C-4BFE-8877-1C00442ECEF2}">
      <dgm:prSet phldrT="[テキスト]" phldr="1"/>
      <dgm:spPr/>
      <dgm:t>
        <a:bodyPr/>
        <a:lstStyle/>
        <a:p>
          <a:endParaRPr kumimoji="1" lang="ja-JP" altLang="en-US">
            <a:solidFill>
              <a:schemeClr val="tx1"/>
            </a:solidFill>
          </a:endParaRPr>
        </a:p>
      </dgm:t>
    </dgm:pt>
    <dgm:pt modelId="{83D81D36-4615-4577-A7CF-57764BA12AA3}" type="parTrans" cxnId="{55A381B5-09A7-423A-86E2-5CC66526467A}">
      <dgm:prSet/>
      <dgm:spPr/>
      <dgm:t>
        <a:bodyPr/>
        <a:lstStyle/>
        <a:p>
          <a:endParaRPr kumimoji="1" lang="ja-JP" altLang="en-US">
            <a:solidFill>
              <a:schemeClr val="tx1"/>
            </a:solidFill>
          </a:endParaRPr>
        </a:p>
      </dgm:t>
    </dgm:pt>
    <dgm:pt modelId="{122DB77F-4B7A-4A59-9B08-9921BF198908}" type="sibTrans" cxnId="{55A381B5-09A7-423A-86E2-5CC66526467A}">
      <dgm:prSet/>
      <dgm:spPr/>
      <dgm:t>
        <a:bodyPr/>
        <a:lstStyle/>
        <a:p>
          <a:endParaRPr kumimoji="1" lang="ja-JP" altLang="en-US">
            <a:solidFill>
              <a:schemeClr val="tx1"/>
            </a:solidFill>
          </a:endParaRPr>
        </a:p>
      </dgm:t>
    </dgm:pt>
    <dgm:pt modelId="{A311D96D-3821-41BD-BDFB-CEFE317F5214}">
      <dgm:prSet phldrT="[テキスト]" phldr="1"/>
      <dgm:spPr/>
      <dgm:t>
        <a:bodyPr/>
        <a:lstStyle/>
        <a:p>
          <a:endParaRPr kumimoji="1" lang="ja-JP" altLang="en-US">
            <a:solidFill>
              <a:schemeClr val="tx1"/>
            </a:solidFill>
          </a:endParaRPr>
        </a:p>
      </dgm:t>
    </dgm:pt>
    <dgm:pt modelId="{CB351AAB-CAB3-481E-9667-0895D2366361}" type="parTrans" cxnId="{35D06A96-9D80-4194-82A2-803935C7D04E}">
      <dgm:prSet/>
      <dgm:spPr/>
      <dgm:t>
        <a:bodyPr/>
        <a:lstStyle/>
        <a:p>
          <a:endParaRPr kumimoji="1" lang="ja-JP" altLang="en-US">
            <a:solidFill>
              <a:schemeClr val="tx1"/>
            </a:solidFill>
          </a:endParaRPr>
        </a:p>
      </dgm:t>
    </dgm:pt>
    <dgm:pt modelId="{1DB4576E-1591-4F78-A88B-E1EC42A95287}" type="sibTrans" cxnId="{35D06A96-9D80-4194-82A2-803935C7D04E}">
      <dgm:prSet/>
      <dgm:spPr/>
      <dgm:t>
        <a:bodyPr/>
        <a:lstStyle/>
        <a:p>
          <a:endParaRPr kumimoji="1" lang="ja-JP" altLang="en-US">
            <a:solidFill>
              <a:schemeClr val="tx1"/>
            </a:solidFill>
          </a:endParaRPr>
        </a:p>
      </dgm:t>
    </dgm:pt>
    <dgm:pt modelId="{A07F4E5F-127C-4C8D-A63D-7D1588B7C6C2}">
      <dgm:prSet phldrT="[テキスト]" phldr="1"/>
      <dgm:spPr/>
      <dgm:t>
        <a:bodyPr/>
        <a:lstStyle/>
        <a:p>
          <a:endParaRPr kumimoji="1" lang="ja-JP" altLang="en-US">
            <a:solidFill>
              <a:schemeClr val="tx1"/>
            </a:solidFill>
          </a:endParaRPr>
        </a:p>
      </dgm:t>
    </dgm:pt>
    <dgm:pt modelId="{E189D1A0-5285-4032-B2BA-71D1E24BCDAA}" type="parTrans" cxnId="{456AA3E3-2320-49ED-89DA-685169EEC3AC}">
      <dgm:prSet/>
      <dgm:spPr/>
      <dgm:t>
        <a:bodyPr/>
        <a:lstStyle/>
        <a:p>
          <a:endParaRPr kumimoji="1" lang="ja-JP" altLang="en-US">
            <a:solidFill>
              <a:schemeClr val="tx1"/>
            </a:solidFill>
          </a:endParaRPr>
        </a:p>
      </dgm:t>
    </dgm:pt>
    <dgm:pt modelId="{7C28A899-D460-463F-9839-F176D6C80966}" type="sibTrans" cxnId="{456AA3E3-2320-49ED-89DA-685169EEC3AC}">
      <dgm:prSet/>
      <dgm:spPr/>
      <dgm:t>
        <a:bodyPr/>
        <a:lstStyle/>
        <a:p>
          <a:endParaRPr kumimoji="1" lang="ja-JP" altLang="en-US">
            <a:solidFill>
              <a:schemeClr val="tx1"/>
            </a:solidFill>
          </a:endParaRPr>
        </a:p>
      </dgm:t>
    </dgm:pt>
    <dgm:pt modelId="{6AC2B87C-F4DB-4670-82EC-F32EF5D06F98}">
      <dgm:prSet phldrT="[テキスト]" custT="1"/>
      <dgm:spPr>
        <a:solidFill>
          <a:srgbClr val="0099CC"/>
        </a:solidFill>
      </dgm:spPr>
      <dgm:t>
        <a:bodyPr/>
        <a:lstStyle/>
        <a:p>
          <a:endParaRPr lang="en-US" altLang="ja-JP" sz="1200" b="1" dirty="0" smtClean="0"/>
        </a:p>
      </dgm:t>
    </dgm:pt>
    <dgm:pt modelId="{7631AB5E-BDCD-45C6-B35C-4D099CCC648D}" type="parTrans" cxnId="{EF4E22CE-0A6F-46EB-97DA-A7ECD31FDF00}">
      <dgm:prSet/>
      <dgm:spPr/>
      <dgm:t>
        <a:bodyPr/>
        <a:lstStyle/>
        <a:p>
          <a:endParaRPr kumimoji="1" lang="ja-JP" altLang="en-US">
            <a:solidFill>
              <a:schemeClr val="tx1"/>
            </a:solidFill>
          </a:endParaRPr>
        </a:p>
      </dgm:t>
    </dgm:pt>
    <dgm:pt modelId="{9998C89D-2041-4B71-AD05-791F667E32A7}" type="sibTrans" cxnId="{EF4E22CE-0A6F-46EB-97DA-A7ECD31FDF00}">
      <dgm:prSet/>
      <dgm:spPr/>
      <dgm:t>
        <a:bodyPr/>
        <a:lstStyle/>
        <a:p>
          <a:endParaRPr kumimoji="1" lang="ja-JP" altLang="en-US">
            <a:solidFill>
              <a:schemeClr val="tx1"/>
            </a:solidFill>
          </a:endParaRPr>
        </a:p>
      </dgm:t>
    </dgm:pt>
    <dgm:pt modelId="{63C12C9C-D1CB-4242-A6AD-5D0D1F669AC8}">
      <dgm:prSet phldrT="[テキスト]" custT="1"/>
      <dgm:spPr>
        <a:solidFill>
          <a:srgbClr val="FF6699"/>
        </a:solidFill>
      </dgm:spPr>
      <dgm:t>
        <a:bodyPr/>
        <a:lstStyle/>
        <a:p>
          <a:endParaRPr lang="en-US" altLang="ja-JP" sz="1200" b="1" dirty="0" smtClean="0"/>
        </a:p>
        <a:p>
          <a:endParaRPr lang="en-US" altLang="ja-JP" sz="1200" b="1" dirty="0" smtClean="0"/>
        </a:p>
      </dgm:t>
    </dgm:pt>
    <dgm:pt modelId="{91028F8A-428F-4AB3-A6D3-B59ABBF70ABD}" type="parTrans" cxnId="{0AE34CA3-0963-4350-831A-9076EFE838B2}">
      <dgm:prSet/>
      <dgm:spPr/>
      <dgm:t>
        <a:bodyPr/>
        <a:lstStyle/>
        <a:p>
          <a:endParaRPr kumimoji="1" lang="ja-JP" altLang="en-US">
            <a:solidFill>
              <a:schemeClr val="tx1"/>
            </a:solidFill>
          </a:endParaRPr>
        </a:p>
      </dgm:t>
    </dgm:pt>
    <dgm:pt modelId="{B24B9710-DD8C-44E2-8CE6-25B0C832E0EE}" type="sibTrans" cxnId="{0AE34CA3-0963-4350-831A-9076EFE838B2}">
      <dgm:prSet/>
      <dgm:spPr/>
      <dgm:t>
        <a:bodyPr/>
        <a:lstStyle/>
        <a:p>
          <a:endParaRPr kumimoji="1" lang="ja-JP" altLang="en-US">
            <a:solidFill>
              <a:schemeClr val="tx1"/>
            </a:solidFill>
          </a:endParaRPr>
        </a:p>
      </dgm:t>
    </dgm:pt>
    <dgm:pt modelId="{31D63B64-DC13-435C-9D77-6938FE57E06C}">
      <dgm:prSet phldrT="[テキスト]" phldr="1" custScaleX="64940" custScaleY="62410" custLinFactNeighborX="-16562" custLinFactNeighborY="0"/>
      <dgm:spPr/>
      <dgm:t>
        <a:bodyPr/>
        <a:lstStyle/>
        <a:p>
          <a:endParaRPr kumimoji="1" lang="ja-JP" altLang="en-US" dirty="0">
            <a:solidFill>
              <a:schemeClr val="tx1"/>
            </a:solidFill>
          </a:endParaRPr>
        </a:p>
      </dgm:t>
    </dgm:pt>
    <dgm:pt modelId="{CA2AA0E0-9C5D-4C5A-85BC-8571E8E7B20B}" type="parTrans" cxnId="{911EE4CE-7DBF-4140-9DA1-600674D26539}">
      <dgm:prSet/>
      <dgm:spPr/>
      <dgm:t>
        <a:bodyPr/>
        <a:lstStyle/>
        <a:p>
          <a:endParaRPr kumimoji="1" lang="ja-JP" altLang="en-US">
            <a:solidFill>
              <a:schemeClr val="tx1"/>
            </a:solidFill>
          </a:endParaRPr>
        </a:p>
      </dgm:t>
    </dgm:pt>
    <dgm:pt modelId="{86AE0451-3156-4BD0-8A9D-92EAC1080344}" type="sibTrans" cxnId="{911EE4CE-7DBF-4140-9DA1-600674D26539}">
      <dgm:prSet/>
      <dgm:spPr/>
      <dgm:t>
        <a:bodyPr/>
        <a:lstStyle/>
        <a:p>
          <a:endParaRPr kumimoji="1" lang="ja-JP" altLang="en-US">
            <a:solidFill>
              <a:schemeClr val="tx1"/>
            </a:solidFill>
          </a:endParaRPr>
        </a:p>
      </dgm:t>
    </dgm:pt>
    <dgm:pt modelId="{855885CA-9EB0-4B44-A347-30F69C6A22E5}" type="pres">
      <dgm:prSet presAssocID="{3F108BE3-6ACD-4FA2-B023-7A15E2596CD6}" presName="cycleMatrixDiagram" presStyleCnt="0">
        <dgm:presLayoutVars>
          <dgm:chMax val="1"/>
          <dgm:dir/>
          <dgm:animLvl val="lvl"/>
          <dgm:resizeHandles val="exact"/>
        </dgm:presLayoutVars>
      </dgm:prSet>
      <dgm:spPr/>
      <dgm:t>
        <a:bodyPr/>
        <a:lstStyle/>
        <a:p>
          <a:endParaRPr kumimoji="1" lang="ja-JP" altLang="en-US"/>
        </a:p>
      </dgm:t>
    </dgm:pt>
    <dgm:pt modelId="{6CBCD59A-2872-460B-9FB2-64528A3B8086}" type="pres">
      <dgm:prSet presAssocID="{3F108BE3-6ACD-4FA2-B023-7A15E2596CD6}" presName="children" presStyleCnt="0"/>
      <dgm:spPr/>
      <dgm:t>
        <a:bodyPr/>
        <a:lstStyle/>
        <a:p>
          <a:endParaRPr kumimoji="1" lang="ja-JP" altLang="en-US"/>
        </a:p>
      </dgm:t>
    </dgm:pt>
    <dgm:pt modelId="{1F51D358-7915-4BAE-93E8-9E6FBEECB5F0}" type="pres">
      <dgm:prSet presAssocID="{3F108BE3-6ACD-4FA2-B023-7A15E2596CD6}" presName="childPlaceholder" presStyleCnt="0"/>
      <dgm:spPr/>
      <dgm:t>
        <a:bodyPr/>
        <a:lstStyle/>
        <a:p>
          <a:endParaRPr kumimoji="1" lang="ja-JP" altLang="en-US"/>
        </a:p>
      </dgm:t>
    </dgm:pt>
    <dgm:pt modelId="{EB3A7E9F-FE88-4CED-9F66-D76403BB369D}" type="pres">
      <dgm:prSet presAssocID="{3F108BE3-6ACD-4FA2-B023-7A15E2596CD6}" presName="circle" presStyleCnt="0"/>
      <dgm:spPr/>
      <dgm:t>
        <a:bodyPr/>
        <a:lstStyle/>
        <a:p>
          <a:endParaRPr kumimoji="1" lang="ja-JP" altLang="en-US"/>
        </a:p>
      </dgm:t>
    </dgm:pt>
    <dgm:pt modelId="{9307148D-46B3-460B-A97D-E1EAD501400E}" type="pres">
      <dgm:prSet presAssocID="{3F108BE3-6ACD-4FA2-B023-7A15E2596CD6}" presName="quadrant1" presStyleLbl="node1" presStyleIdx="0" presStyleCnt="4" custScaleX="71320" custScaleY="74196" custLinFactNeighborX="-872" custLinFactNeighborY="5073">
        <dgm:presLayoutVars>
          <dgm:chMax val="1"/>
          <dgm:bulletEnabled val="1"/>
        </dgm:presLayoutVars>
      </dgm:prSet>
      <dgm:spPr/>
      <dgm:t>
        <a:bodyPr/>
        <a:lstStyle/>
        <a:p>
          <a:endParaRPr kumimoji="1" lang="ja-JP" altLang="en-US"/>
        </a:p>
      </dgm:t>
    </dgm:pt>
    <dgm:pt modelId="{551BA99F-CEB6-4B68-AFFA-9F08245B13FF}" type="pres">
      <dgm:prSet presAssocID="{3F108BE3-6ACD-4FA2-B023-7A15E2596CD6}" presName="quadrant2" presStyleLbl="node1" presStyleIdx="1" presStyleCnt="4" custScaleX="66162" custScaleY="73488" custLinFactNeighborX="-31037" custLinFactNeighborY="4905">
        <dgm:presLayoutVars>
          <dgm:chMax val="1"/>
          <dgm:bulletEnabled val="1"/>
        </dgm:presLayoutVars>
      </dgm:prSet>
      <dgm:spPr/>
      <dgm:t>
        <a:bodyPr/>
        <a:lstStyle/>
        <a:p>
          <a:endParaRPr kumimoji="1" lang="ja-JP" altLang="en-US"/>
        </a:p>
      </dgm:t>
    </dgm:pt>
    <dgm:pt modelId="{34415AFC-1360-4B49-BB12-EA6F4810F6DF}" type="pres">
      <dgm:prSet presAssocID="{3F108BE3-6ACD-4FA2-B023-7A15E2596CD6}" presName="quadrant3" presStyleLbl="node1" presStyleIdx="2" presStyleCnt="4" custScaleX="65453" custScaleY="68611" custLinFactNeighborX="-30716" custLinFactNeighborY="-23328">
        <dgm:presLayoutVars>
          <dgm:chMax val="1"/>
          <dgm:bulletEnabled val="1"/>
        </dgm:presLayoutVars>
      </dgm:prSet>
      <dgm:spPr/>
      <dgm:t>
        <a:bodyPr/>
        <a:lstStyle/>
        <a:p>
          <a:endParaRPr kumimoji="1" lang="ja-JP" altLang="en-US"/>
        </a:p>
      </dgm:t>
    </dgm:pt>
    <dgm:pt modelId="{123B6BB1-A51F-40AF-BA0C-60A773339E29}" type="pres">
      <dgm:prSet presAssocID="{3F108BE3-6ACD-4FA2-B023-7A15E2596CD6}" presName="quadrant4" presStyleLbl="node1" presStyleIdx="3" presStyleCnt="4" custScaleX="72028" custScaleY="68791" custLinFactNeighborX="-872" custLinFactNeighborY="-23117">
        <dgm:presLayoutVars>
          <dgm:chMax val="1"/>
          <dgm:bulletEnabled val="1"/>
        </dgm:presLayoutVars>
      </dgm:prSet>
      <dgm:spPr/>
      <dgm:t>
        <a:bodyPr/>
        <a:lstStyle/>
        <a:p>
          <a:endParaRPr kumimoji="1" lang="ja-JP" altLang="en-US"/>
        </a:p>
      </dgm:t>
    </dgm:pt>
    <dgm:pt modelId="{2F80FF10-5D78-4CBE-9A51-72BB2595CF70}" type="pres">
      <dgm:prSet presAssocID="{3F108BE3-6ACD-4FA2-B023-7A15E2596CD6}" presName="quadrantPlaceholder" presStyleCnt="0"/>
      <dgm:spPr/>
      <dgm:t>
        <a:bodyPr/>
        <a:lstStyle/>
        <a:p>
          <a:endParaRPr kumimoji="1" lang="ja-JP" altLang="en-US"/>
        </a:p>
      </dgm:t>
    </dgm:pt>
    <dgm:pt modelId="{8B88570F-0045-4517-83ED-6FEA788E3D46}" type="pres">
      <dgm:prSet presAssocID="{3F108BE3-6ACD-4FA2-B023-7A15E2596CD6}" presName="center1" presStyleLbl="fgShp" presStyleIdx="0" presStyleCnt="2" custLinFactNeighborX="-40304" custLinFactNeighborY="-24160"/>
      <dgm:spPr>
        <a:solidFill>
          <a:srgbClr val="7030A0"/>
        </a:solidFill>
        <a:ln>
          <a:noFill/>
        </a:ln>
      </dgm:spPr>
      <dgm:t>
        <a:bodyPr/>
        <a:lstStyle/>
        <a:p>
          <a:endParaRPr kumimoji="1" lang="ja-JP" altLang="en-US"/>
        </a:p>
      </dgm:t>
    </dgm:pt>
    <dgm:pt modelId="{5B2BFC1E-AD7A-442A-95F7-E1377ABE7FFE}" type="pres">
      <dgm:prSet presAssocID="{3F108BE3-6ACD-4FA2-B023-7A15E2596CD6}" presName="center2" presStyleLbl="fgShp" presStyleIdx="1" presStyleCnt="2" custLinFactNeighborX="-39572" custLinFactNeighborY="-27081"/>
      <dgm:spPr>
        <a:solidFill>
          <a:srgbClr val="7030A0"/>
        </a:solidFill>
        <a:ln>
          <a:noFill/>
        </a:ln>
      </dgm:spPr>
      <dgm:t>
        <a:bodyPr/>
        <a:lstStyle/>
        <a:p>
          <a:endParaRPr kumimoji="1" lang="ja-JP" altLang="en-US"/>
        </a:p>
      </dgm:t>
    </dgm:pt>
  </dgm:ptLst>
  <dgm:cxnLst>
    <dgm:cxn modelId="{EF4E22CE-0A6F-46EB-97DA-A7ECD31FDF00}" srcId="{3F108BE3-6ACD-4FA2-B023-7A15E2596CD6}" destId="{6AC2B87C-F4DB-4670-82EC-F32EF5D06F98}" srcOrd="2" destOrd="0" parTransId="{7631AB5E-BDCD-45C6-B35C-4D099CCC648D}" sibTransId="{9998C89D-2041-4B71-AD05-791F667E32A7}"/>
    <dgm:cxn modelId="{911EE4CE-7DBF-4140-9DA1-600674D26539}" srcId="{3F108BE3-6ACD-4FA2-B023-7A15E2596CD6}" destId="{31D63B64-DC13-435C-9D77-6938FE57E06C}" srcOrd="4" destOrd="0" parTransId="{CA2AA0E0-9C5D-4C5A-85BC-8571E8E7B20B}" sibTransId="{86AE0451-3156-4BD0-8A9D-92EAC1080344}"/>
    <dgm:cxn modelId="{35D06A96-9D80-4194-82A2-803935C7D04E}" srcId="{3F108BE3-6ACD-4FA2-B023-7A15E2596CD6}" destId="{A311D96D-3821-41BD-BDFB-CEFE317F5214}" srcOrd="6" destOrd="0" parTransId="{CB351AAB-CAB3-481E-9667-0895D2366361}" sibTransId="{1DB4576E-1591-4F78-A88B-E1EC42A95287}"/>
    <dgm:cxn modelId="{83C1CCD6-6348-4EBC-8379-99A31C1FD98D}" type="presOf" srcId="{08C9DC26-3C51-48ED-AA11-6D34003628CA}" destId="{551BA99F-CEB6-4B68-AFFA-9F08245B13FF}" srcOrd="0" destOrd="0" presId="urn:microsoft.com/office/officeart/2005/8/layout/cycle4"/>
    <dgm:cxn modelId="{F62AE1EA-82E9-4660-8BD0-E254723C252F}" type="presOf" srcId="{6AC2B87C-F4DB-4670-82EC-F32EF5D06F98}" destId="{34415AFC-1360-4B49-BB12-EA6F4810F6DF}" srcOrd="0" destOrd="0" presId="urn:microsoft.com/office/officeart/2005/8/layout/cycle4"/>
    <dgm:cxn modelId="{1B1AB5E5-615E-4C4E-8706-31CF3752B0CF}" type="presOf" srcId="{3F108BE3-6ACD-4FA2-B023-7A15E2596CD6}" destId="{855885CA-9EB0-4B44-A347-30F69C6A22E5}" srcOrd="0" destOrd="0" presId="urn:microsoft.com/office/officeart/2005/8/layout/cycle4"/>
    <dgm:cxn modelId="{CA0BB50D-40DF-46C9-A1D8-83BF9567760A}" srcId="{3F108BE3-6ACD-4FA2-B023-7A15E2596CD6}" destId="{84F76C18-EA60-406E-91E1-1FD0E8A69E45}" srcOrd="0" destOrd="0" parTransId="{C2E2ADAB-3B39-462C-A198-0B5F7201BADA}" sibTransId="{15922D7E-89F0-45B1-9A3C-4C24F544A7EC}"/>
    <dgm:cxn modelId="{FB4653C1-9847-4A03-9156-302C80E67560}" srcId="{3F108BE3-6ACD-4FA2-B023-7A15E2596CD6}" destId="{08C9DC26-3C51-48ED-AA11-6D34003628CA}" srcOrd="1" destOrd="0" parTransId="{198AC179-6213-42DC-AF16-3C015E22FED9}" sibTransId="{CFD0B6C2-0D83-4B15-9FEA-AEA0D2CACCB6}"/>
    <dgm:cxn modelId="{0B7D8ABA-086C-4BA0-BE69-FFE235BA7B0A}" type="presOf" srcId="{84F76C18-EA60-406E-91E1-1FD0E8A69E45}" destId="{9307148D-46B3-460B-A97D-E1EAD501400E}" srcOrd="0" destOrd="0" presId="urn:microsoft.com/office/officeart/2005/8/layout/cycle4"/>
    <dgm:cxn modelId="{0AE34CA3-0963-4350-831A-9076EFE838B2}" srcId="{3F108BE3-6ACD-4FA2-B023-7A15E2596CD6}" destId="{63C12C9C-D1CB-4242-A6AD-5D0D1F669AC8}" srcOrd="3" destOrd="0" parTransId="{91028F8A-428F-4AB3-A6D3-B59ABBF70ABD}" sibTransId="{B24B9710-DD8C-44E2-8CE6-25B0C832E0EE}"/>
    <dgm:cxn modelId="{55A381B5-09A7-423A-86E2-5CC66526467A}" srcId="{3F108BE3-6ACD-4FA2-B023-7A15E2596CD6}" destId="{F8740C54-752C-4BFE-8877-1C00442ECEF2}" srcOrd="5" destOrd="0" parTransId="{83D81D36-4615-4577-A7CF-57764BA12AA3}" sibTransId="{122DB77F-4B7A-4A59-9B08-9921BF198908}"/>
    <dgm:cxn modelId="{DAA57B43-DB33-4BC5-85CB-6E048FE613AC}" type="presOf" srcId="{63C12C9C-D1CB-4242-A6AD-5D0D1F669AC8}" destId="{123B6BB1-A51F-40AF-BA0C-60A773339E29}" srcOrd="0" destOrd="0" presId="urn:microsoft.com/office/officeart/2005/8/layout/cycle4"/>
    <dgm:cxn modelId="{456AA3E3-2320-49ED-89DA-685169EEC3AC}" srcId="{A311D96D-3821-41BD-BDFB-CEFE317F5214}" destId="{A07F4E5F-127C-4C8D-A63D-7D1588B7C6C2}" srcOrd="0" destOrd="0" parTransId="{E189D1A0-5285-4032-B2BA-71D1E24BCDAA}" sibTransId="{7C28A899-D460-463F-9839-F176D6C80966}"/>
    <dgm:cxn modelId="{5C41B850-CBEC-44F4-A595-38EA1D16094D}" type="presParOf" srcId="{855885CA-9EB0-4B44-A347-30F69C6A22E5}" destId="{6CBCD59A-2872-460B-9FB2-64528A3B8086}" srcOrd="0" destOrd="0" presId="urn:microsoft.com/office/officeart/2005/8/layout/cycle4"/>
    <dgm:cxn modelId="{5FEA1940-8E5C-4050-BA97-3A136CD5EDD6}" type="presParOf" srcId="{6CBCD59A-2872-460B-9FB2-64528A3B8086}" destId="{1F51D358-7915-4BAE-93E8-9E6FBEECB5F0}" srcOrd="0" destOrd="0" presId="urn:microsoft.com/office/officeart/2005/8/layout/cycle4"/>
    <dgm:cxn modelId="{7B351F93-3426-4889-9AC2-9B847F8F2D4E}" type="presParOf" srcId="{855885CA-9EB0-4B44-A347-30F69C6A22E5}" destId="{EB3A7E9F-FE88-4CED-9F66-D76403BB369D}" srcOrd="1" destOrd="0" presId="urn:microsoft.com/office/officeart/2005/8/layout/cycle4"/>
    <dgm:cxn modelId="{D5BAFCD5-FF9E-4198-B588-01248FB1EA3E}" type="presParOf" srcId="{EB3A7E9F-FE88-4CED-9F66-D76403BB369D}" destId="{9307148D-46B3-460B-A97D-E1EAD501400E}" srcOrd="0" destOrd="0" presId="urn:microsoft.com/office/officeart/2005/8/layout/cycle4"/>
    <dgm:cxn modelId="{26E0CDDE-609D-4600-BC07-8716857792C8}" type="presParOf" srcId="{EB3A7E9F-FE88-4CED-9F66-D76403BB369D}" destId="{551BA99F-CEB6-4B68-AFFA-9F08245B13FF}" srcOrd="1" destOrd="0" presId="urn:microsoft.com/office/officeart/2005/8/layout/cycle4"/>
    <dgm:cxn modelId="{76634F0E-6680-49BD-B2E1-95F93CCE4EAC}" type="presParOf" srcId="{EB3A7E9F-FE88-4CED-9F66-D76403BB369D}" destId="{34415AFC-1360-4B49-BB12-EA6F4810F6DF}" srcOrd="2" destOrd="0" presId="urn:microsoft.com/office/officeart/2005/8/layout/cycle4"/>
    <dgm:cxn modelId="{8081525D-F031-4FE6-914B-61B7E51B700C}" type="presParOf" srcId="{EB3A7E9F-FE88-4CED-9F66-D76403BB369D}" destId="{123B6BB1-A51F-40AF-BA0C-60A773339E29}" srcOrd="3" destOrd="0" presId="urn:microsoft.com/office/officeart/2005/8/layout/cycle4"/>
    <dgm:cxn modelId="{2B1F763C-EBEC-4209-BFB8-2E199A03F476}" type="presParOf" srcId="{EB3A7E9F-FE88-4CED-9F66-D76403BB369D}" destId="{2F80FF10-5D78-4CBE-9A51-72BB2595CF70}" srcOrd="4" destOrd="0" presId="urn:microsoft.com/office/officeart/2005/8/layout/cycle4"/>
    <dgm:cxn modelId="{AE363978-9B96-47EA-877B-20B81F0E4613}" type="presParOf" srcId="{855885CA-9EB0-4B44-A347-30F69C6A22E5}" destId="{8B88570F-0045-4517-83ED-6FEA788E3D46}" srcOrd="2" destOrd="0" presId="urn:microsoft.com/office/officeart/2005/8/layout/cycle4"/>
    <dgm:cxn modelId="{36B23C72-DA40-4E8E-AB0F-62989277CDCF}" type="presParOf" srcId="{855885CA-9EB0-4B44-A347-30F69C6A22E5}" destId="{5B2BFC1E-AD7A-442A-95F7-E1377ABE7FFE}"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7148D-46B3-460B-A97D-E1EAD501400E}">
      <dsp:nvSpPr>
        <dsp:cNvPr id="0" name=""/>
        <dsp:cNvSpPr/>
      </dsp:nvSpPr>
      <dsp:spPr>
        <a:xfrm>
          <a:off x="1890515" y="873716"/>
          <a:ext cx="2001139" cy="2081836"/>
        </a:xfrm>
        <a:prstGeom prst="pieWedge">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altLang="ja-JP" sz="1300" b="1" kern="1200" dirty="0" smtClean="0"/>
        </a:p>
        <a:p>
          <a:pPr lvl="0" algn="ctr" defTabSz="577850">
            <a:lnSpc>
              <a:spcPct val="90000"/>
            </a:lnSpc>
            <a:spcBef>
              <a:spcPct val="0"/>
            </a:spcBef>
            <a:spcAft>
              <a:spcPct val="35000"/>
            </a:spcAft>
          </a:pPr>
          <a:endParaRPr lang="en-US" altLang="ja-JP" sz="1600" b="1" kern="1200" dirty="0" smtClean="0">
            <a:latin typeface="Meiryo UI" panose="020B0604030504040204" pitchFamily="50" charset="-128"/>
            <a:ea typeface="Meiryo UI" panose="020B0604030504040204" pitchFamily="50" charset="-128"/>
          </a:endParaRPr>
        </a:p>
        <a:p>
          <a:pPr lvl="0" algn="l" defTabSz="577850">
            <a:lnSpc>
              <a:spcPct val="90000"/>
            </a:lnSpc>
            <a:spcBef>
              <a:spcPct val="0"/>
            </a:spcBef>
            <a:spcAft>
              <a:spcPct val="35000"/>
            </a:spcAft>
          </a:pPr>
          <a:r>
            <a:rPr kumimoji="1" lang="ja-JP" altLang="en-US" sz="3600" kern="1200" dirty="0" smtClean="0">
              <a:latin typeface="Meiryo UI" panose="020B0604030504040204" pitchFamily="50" charset="-128"/>
              <a:ea typeface="Meiryo UI" panose="020B0604030504040204" pitchFamily="50" charset="-128"/>
            </a:rPr>
            <a:t/>
          </a:r>
          <a:br>
            <a:rPr kumimoji="1" lang="ja-JP" altLang="en-US" sz="3600" kern="1200" dirty="0" smtClean="0">
              <a:latin typeface="Meiryo UI" panose="020B0604030504040204" pitchFamily="50" charset="-128"/>
              <a:ea typeface="Meiryo UI" panose="020B0604030504040204" pitchFamily="50" charset="-128"/>
            </a:rPr>
          </a:br>
          <a:endParaRPr kumimoji="1" lang="ja-JP" altLang="en-US" sz="3600" kern="1200" dirty="0">
            <a:latin typeface="Meiryo UI" panose="020B0604030504040204" pitchFamily="50" charset="-128"/>
            <a:ea typeface="Meiryo UI" panose="020B0604030504040204" pitchFamily="50" charset="-128"/>
          </a:endParaRPr>
        </a:p>
      </dsp:txBody>
      <dsp:txXfrm>
        <a:off x="2476635" y="1483472"/>
        <a:ext cx="1415019" cy="1472080"/>
      </dsp:txXfrm>
    </dsp:sp>
    <dsp:sp modelId="{551BA99F-CEB6-4B68-AFFA-9F08245B13FF}">
      <dsp:nvSpPr>
        <dsp:cNvPr id="0" name=""/>
        <dsp:cNvSpPr/>
      </dsp:nvSpPr>
      <dsp:spPr>
        <a:xfrm rot="5400000">
          <a:off x="3949173" y="981713"/>
          <a:ext cx="2061970" cy="1856413"/>
        </a:xfrm>
        <a:prstGeom prst="pieWedge">
          <a:avLst/>
        </a:prstGeom>
        <a:solidFill>
          <a:srgbClr val="99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endParaRPr kumimoji="1" lang="ja-JP" altLang="en-US" sz="1300" kern="1200" dirty="0">
            <a:latin typeface="Meiryo UI" panose="020B0604030504040204" pitchFamily="50" charset="-128"/>
            <a:ea typeface="Meiryo UI" panose="020B0604030504040204" pitchFamily="50" charset="-128"/>
          </a:endParaRPr>
        </a:p>
      </dsp:txBody>
      <dsp:txXfrm rot="-5400000">
        <a:off x="4051951" y="1482872"/>
        <a:ext cx="1312682" cy="1458033"/>
      </dsp:txXfrm>
    </dsp:sp>
    <dsp:sp modelId="{34415AFC-1360-4B49-BB12-EA6F4810F6DF}">
      <dsp:nvSpPr>
        <dsp:cNvPr id="0" name=""/>
        <dsp:cNvSpPr/>
      </dsp:nvSpPr>
      <dsp:spPr>
        <a:xfrm rot="10800000">
          <a:off x="4070906" y="3090639"/>
          <a:ext cx="1836520" cy="1925129"/>
        </a:xfrm>
        <a:prstGeom prst="pieWedge">
          <a:avLst/>
        </a:prstGeom>
        <a:solidFill>
          <a:srgbClr val="00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n-US" altLang="ja-JP" sz="1200" b="1" kern="1200" dirty="0" smtClean="0"/>
        </a:p>
      </dsp:txBody>
      <dsp:txXfrm rot="10800000">
        <a:off x="4070906" y="3090639"/>
        <a:ext cx="1298616" cy="1361272"/>
      </dsp:txXfrm>
    </dsp:sp>
    <dsp:sp modelId="{123B6BB1-A51F-40AF-BA0C-60A773339E29}">
      <dsp:nvSpPr>
        <dsp:cNvPr id="0" name=""/>
        <dsp:cNvSpPr/>
      </dsp:nvSpPr>
      <dsp:spPr>
        <a:xfrm rot="16200000">
          <a:off x="1925995" y="3048621"/>
          <a:ext cx="1930179" cy="2021005"/>
        </a:xfrm>
        <a:prstGeom prst="pieWedge">
          <a:avLst/>
        </a:prstGeom>
        <a:solidFill>
          <a:srgbClr val="FF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n-US" altLang="ja-JP" sz="1200" b="1" kern="1200" dirty="0" smtClean="0"/>
        </a:p>
        <a:p>
          <a:pPr lvl="0" algn="ctr" defTabSz="533400">
            <a:lnSpc>
              <a:spcPct val="90000"/>
            </a:lnSpc>
            <a:spcBef>
              <a:spcPct val="0"/>
            </a:spcBef>
            <a:spcAft>
              <a:spcPct val="35000"/>
            </a:spcAft>
          </a:pPr>
          <a:endParaRPr lang="en-US" altLang="ja-JP" sz="1200" b="1" kern="1200" dirty="0" smtClean="0"/>
        </a:p>
      </dsp:txBody>
      <dsp:txXfrm rot="5400000">
        <a:off x="2472522" y="3094034"/>
        <a:ext cx="1429066" cy="1364843"/>
      </dsp:txXfrm>
    </dsp:sp>
    <dsp:sp modelId="{8B88570F-0045-4517-83ED-6FEA788E3D46}">
      <dsp:nvSpPr>
        <dsp:cNvPr id="0" name=""/>
        <dsp:cNvSpPr/>
      </dsp:nvSpPr>
      <dsp:spPr>
        <a:xfrm>
          <a:off x="3508447" y="2453294"/>
          <a:ext cx="968767" cy="842406"/>
        </a:xfrm>
        <a:prstGeom prst="circularArrow">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B2BFC1E-AD7A-442A-95F7-E1377ABE7FFE}">
      <dsp:nvSpPr>
        <dsp:cNvPr id="0" name=""/>
        <dsp:cNvSpPr/>
      </dsp:nvSpPr>
      <dsp:spPr>
        <a:xfrm rot="10800000">
          <a:off x="3515539" y="2752690"/>
          <a:ext cx="968767" cy="842406"/>
        </a:xfrm>
        <a:prstGeom prst="circularArrow">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771CCD9-360A-4F5F-A00F-555B7700823B}" type="datetimeFigureOut">
              <a:rPr kumimoji="1" lang="ja-JP" altLang="en-US" smtClean="0"/>
              <a:t>2021/9/2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6CDC2D3-ECF4-41BC-9C99-96A6340CB99F}" type="slidenum">
              <a:rPr kumimoji="1" lang="ja-JP" altLang="en-US" smtClean="0"/>
              <a:t>‹#›</a:t>
            </a:fld>
            <a:endParaRPr kumimoji="1" lang="ja-JP" altLang="en-US"/>
          </a:p>
        </p:txBody>
      </p:sp>
    </p:spTree>
    <p:extLst>
      <p:ext uri="{BB962C8B-B14F-4D97-AF65-F5344CB8AC3E}">
        <p14:creationId xmlns:p14="http://schemas.microsoft.com/office/powerpoint/2010/main" val="25450553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0</a:t>
            </a:fld>
            <a:endParaRPr kumimoji="1" lang="ja-JP" altLang="en-US"/>
          </a:p>
        </p:txBody>
      </p:sp>
    </p:spTree>
    <p:extLst>
      <p:ext uri="{BB962C8B-B14F-4D97-AF65-F5344CB8AC3E}">
        <p14:creationId xmlns:p14="http://schemas.microsoft.com/office/powerpoint/2010/main" val="1813945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9</a:t>
            </a:fld>
            <a:endParaRPr kumimoji="1" lang="ja-JP" altLang="en-US"/>
          </a:p>
        </p:txBody>
      </p:sp>
    </p:spTree>
    <p:extLst>
      <p:ext uri="{BB962C8B-B14F-4D97-AF65-F5344CB8AC3E}">
        <p14:creationId xmlns:p14="http://schemas.microsoft.com/office/powerpoint/2010/main" val="111440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10</a:t>
            </a:fld>
            <a:endParaRPr kumimoji="1" lang="ja-JP" altLang="en-US"/>
          </a:p>
        </p:txBody>
      </p:sp>
    </p:spTree>
    <p:extLst>
      <p:ext uri="{BB962C8B-B14F-4D97-AF65-F5344CB8AC3E}">
        <p14:creationId xmlns:p14="http://schemas.microsoft.com/office/powerpoint/2010/main" val="12252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11</a:t>
            </a:fld>
            <a:endParaRPr kumimoji="1" lang="ja-JP" altLang="en-US"/>
          </a:p>
        </p:txBody>
      </p:sp>
    </p:spTree>
    <p:extLst>
      <p:ext uri="{BB962C8B-B14F-4D97-AF65-F5344CB8AC3E}">
        <p14:creationId xmlns:p14="http://schemas.microsoft.com/office/powerpoint/2010/main" val="412023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12</a:t>
            </a:fld>
            <a:endParaRPr kumimoji="1" lang="ja-JP" altLang="en-US"/>
          </a:p>
        </p:txBody>
      </p:sp>
    </p:spTree>
    <p:extLst>
      <p:ext uri="{BB962C8B-B14F-4D97-AF65-F5344CB8AC3E}">
        <p14:creationId xmlns:p14="http://schemas.microsoft.com/office/powerpoint/2010/main" val="34379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7AAC33DB-6932-4093-AD09-4AB556BDC33D}" type="slidenum">
              <a:rPr kumimoji="1" lang="ja-JP" altLang="en-US" smtClean="0"/>
              <a:t>13</a:t>
            </a:fld>
            <a:endParaRPr kumimoji="1" lang="ja-JP" altLang="en-US"/>
          </a:p>
        </p:txBody>
      </p:sp>
    </p:spTree>
    <p:extLst>
      <p:ext uri="{BB962C8B-B14F-4D97-AF65-F5344CB8AC3E}">
        <p14:creationId xmlns:p14="http://schemas.microsoft.com/office/powerpoint/2010/main" val="234817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14</a:t>
            </a:fld>
            <a:endParaRPr kumimoji="1" lang="ja-JP" altLang="en-US"/>
          </a:p>
        </p:txBody>
      </p:sp>
    </p:spTree>
    <p:extLst>
      <p:ext uri="{BB962C8B-B14F-4D97-AF65-F5344CB8AC3E}">
        <p14:creationId xmlns:p14="http://schemas.microsoft.com/office/powerpoint/2010/main" val="280708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15</a:t>
            </a:fld>
            <a:endParaRPr kumimoji="1" lang="ja-JP" altLang="en-US"/>
          </a:p>
        </p:txBody>
      </p:sp>
    </p:spTree>
    <p:extLst>
      <p:ext uri="{BB962C8B-B14F-4D97-AF65-F5344CB8AC3E}">
        <p14:creationId xmlns:p14="http://schemas.microsoft.com/office/powerpoint/2010/main" val="109461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1</a:t>
            </a:fld>
            <a:endParaRPr kumimoji="1" lang="ja-JP" altLang="en-US"/>
          </a:p>
        </p:txBody>
      </p:sp>
    </p:spTree>
    <p:extLst>
      <p:ext uri="{BB962C8B-B14F-4D97-AF65-F5344CB8AC3E}">
        <p14:creationId xmlns:p14="http://schemas.microsoft.com/office/powerpoint/2010/main" val="149457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1" indent="0" algn="l" defTabSz="533400">
              <a:lnSpc>
                <a:spcPct val="90000"/>
              </a:lnSpc>
              <a:spcBef>
                <a:spcPct val="0"/>
              </a:spcBef>
              <a:spcAft>
                <a:spcPct val="15000"/>
              </a:spcAft>
              <a:buNone/>
            </a:pPr>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2</a:t>
            </a:fld>
            <a:endParaRPr kumimoji="1" lang="ja-JP" altLang="en-US"/>
          </a:p>
        </p:txBody>
      </p:sp>
    </p:spTree>
    <p:extLst>
      <p:ext uri="{BB962C8B-B14F-4D97-AF65-F5344CB8AC3E}">
        <p14:creationId xmlns:p14="http://schemas.microsoft.com/office/powerpoint/2010/main" val="1012974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3</a:t>
            </a:fld>
            <a:endParaRPr kumimoji="1" lang="ja-JP" altLang="en-US"/>
          </a:p>
        </p:txBody>
      </p:sp>
    </p:spTree>
    <p:extLst>
      <p:ext uri="{BB962C8B-B14F-4D97-AF65-F5344CB8AC3E}">
        <p14:creationId xmlns:p14="http://schemas.microsoft.com/office/powerpoint/2010/main" val="175912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4</a:t>
            </a:fld>
            <a:endParaRPr kumimoji="1" lang="ja-JP" altLang="en-US"/>
          </a:p>
        </p:txBody>
      </p:sp>
    </p:spTree>
    <p:extLst>
      <p:ext uri="{BB962C8B-B14F-4D97-AF65-F5344CB8AC3E}">
        <p14:creationId xmlns:p14="http://schemas.microsoft.com/office/powerpoint/2010/main" val="284971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5</a:t>
            </a:fld>
            <a:endParaRPr kumimoji="1" lang="ja-JP" altLang="en-US"/>
          </a:p>
        </p:txBody>
      </p:sp>
    </p:spTree>
    <p:extLst>
      <p:ext uri="{BB962C8B-B14F-4D97-AF65-F5344CB8AC3E}">
        <p14:creationId xmlns:p14="http://schemas.microsoft.com/office/powerpoint/2010/main" val="3396712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6</a:t>
            </a:fld>
            <a:endParaRPr kumimoji="1" lang="ja-JP" altLang="en-US"/>
          </a:p>
        </p:txBody>
      </p:sp>
    </p:spTree>
    <p:extLst>
      <p:ext uri="{BB962C8B-B14F-4D97-AF65-F5344CB8AC3E}">
        <p14:creationId xmlns:p14="http://schemas.microsoft.com/office/powerpoint/2010/main" val="140931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7</a:t>
            </a:fld>
            <a:endParaRPr kumimoji="1" lang="ja-JP" altLang="en-US"/>
          </a:p>
        </p:txBody>
      </p:sp>
    </p:spTree>
    <p:extLst>
      <p:ext uri="{BB962C8B-B14F-4D97-AF65-F5344CB8AC3E}">
        <p14:creationId xmlns:p14="http://schemas.microsoft.com/office/powerpoint/2010/main" val="2998190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6CDC2D3-ECF4-41BC-9C99-96A6340CB99F}" type="slidenum">
              <a:rPr kumimoji="1" lang="ja-JP" altLang="en-US" smtClean="0"/>
              <a:t>8</a:t>
            </a:fld>
            <a:endParaRPr kumimoji="1" lang="ja-JP" altLang="en-US"/>
          </a:p>
        </p:txBody>
      </p:sp>
    </p:spTree>
    <p:extLst>
      <p:ext uri="{BB962C8B-B14F-4D97-AF65-F5344CB8AC3E}">
        <p14:creationId xmlns:p14="http://schemas.microsoft.com/office/powerpoint/2010/main" val="5790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9DD00DB-BA55-4230-89DD-AF84DCE15B82}"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6" name="Slide Number Placeholder 5"/>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318531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BFB1620-2E8C-4201-A7CD-C1958E800ADE}"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6" name="Slide Number Placeholder 5"/>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169403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602DC63-8096-4F54-906C-E0BB6CADA2F5}"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6" name="Slide Number Placeholder 5"/>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4101100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A61827E-5D8C-41D0-8F83-80AD80119502}"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6" name="Slide Number Placeholder 5"/>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35582520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4D1AF70-811B-487D-93D4-0DE02988D79B}"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6" name="Slide Number Placeholder 5"/>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25131110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6"/>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6"/>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C8ECE79-0D05-4969-B64C-DD75314B65C8}"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7" name="Slide Number Placeholder 6"/>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21055625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6"/>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2" y="1681164"/>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2" y="2505076"/>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7AB6CDD-BD9E-4923-8B32-B4EF58B56511}" type="datetime1">
              <a:rPr kumimoji="1" lang="ja-JP" altLang="en-US" smtClean="0"/>
              <a:t>2021/9/2</a:t>
            </a:fld>
            <a:endParaRPr kumimoji="1" lang="ja-JP" altLang="en-US"/>
          </a:p>
        </p:txBody>
      </p:sp>
      <p:sp>
        <p:nvSpPr>
          <p:cNvPr id="8" name="Footer Placeholder 7"/>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9" name="Slide Number Placeholder 8"/>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26365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79950E98-36DE-4D43-8453-139C643A8AC1}" type="datetime1">
              <a:rPr kumimoji="1" lang="ja-JP" altLang="en-US" smtClean="0"/>
              <a:t>2021/9/2</a:t>
            </a:fld>
            <a:endParaRPr kumimoji="1" lang="ja-JP" altLang="en-US"/>
          </a:p>
        </p:txBody>
      </p:sp>
      <p:sp>
        <p:nvSpPr>
          <p:cNvPr id="4" name="Footer Placeholder 3"/>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5" name="Slide Number Placeholder 4"/>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64567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4C90F-DCB8-4DCD-84ED-D1DFC44BDE30}" type="datetime1">
              <a:rPr kumimoji="1" lang="ja-JP" altLang="en-US" smtClean="0"/>
              <a:t>2021/9/2</a:t>
            </a:fld>
            <a:endParaRPr kumimoji="1" lang="ja-JP" altLang="en-US"/>
          </a:p>
        </p:txBody>
      </p:sp>
      <p:sp>
        <p:nvSpPr>
          <p:cNvPr id="3" name="Footer Placeholder 2"/>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4" name="Slide Number Placeholder 3"/>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194539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90FF105-A8F9-4694-8975-3007CFD51C7A}"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7" name="Slide Number Placeholder 6"/>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38755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5DC44FE-DA35-4FD0-8F02-B0366A2D0E33}"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7" name="Slide Number Placeholder 6"/>
          <p:cNvSpPr>
            <a:spLocks noGrp="1"/>
          </p:cNvSpPr>
          <p:nvPr>
            <p:ph type="sldNum" sz="quarter" idx="12"/>
          </p:nvPr>
        </p:nvSpPr>
        <p:spPr/>
        <p:txBody>
          <a:body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84365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E7416-6691-4608-B893-0F7B6AD78F6A}" type="datetime1">
              <a:rPr kumimoji="1" lang="ja-JP" altLang="en-US" smtClean="0"/>
              <a:t>2021/9/2</a:t>
            </a:fld>
            <a:endParaRPr kumimoji="1" lang="ja-JP"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20F6A-5BAE-4860-9898-38BC5CBC6A99}" type="slidenum">
              <a:rPr kumimoji="1" lang="ja-JP" altLang="en-US" smtClean="0"/>
              <a:t>‹#›</a:t>
            </a:fld>
            <a:endParaRPr kumimoji="1" lang="ja-JP" altLang="en-US"/>
          </a:p>
        </p:txBody>
      </p:sp>
    </p:spTree>
    <p:extLst>
      <p:ext uri="{BB962C8B-B14F-4D97-AF65-F5344CB8AC3E}">
        <p14:creationId xmlns:p14="http://schemas.microsoft.com/office/powerpoint/2010/main" val="2422830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mailto:hokenshi@nurse.or.jp" TargetMode="External"/><Relationship Id="rId5" Type="http://schemas.openxmlformats.org/officeDocument/2006/relationships/hyperlink" Target="https://www.nurse.or.jp/home/publication/#p8"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70560" y="634684"/>
            <a:ext cx="7900416" cy="4656645"/>
          </a:xfrm>
        </p:spPr>
        <p:txBody>
          <a:bodyPr>
            <a:noAutofit/>
          </a:bodyPr>
          <a:lstStyle/>
          <a:p>
            <a:r>
              <a:rPr lang="ja-JP" altLang="en-US" sz="2000" dirty="0"/>
              <a:t>令和</a:t>
            </a:r>
            <a:r>
              <a:rPr lang="en-US" altLang="ja-JP" sz="2000" dirty="0"/>
              <a:t>2</a:t>
            </a:r>
            <a:r>
              <a:rPr lang="ja-JP" altLang="en-US" sz="2000" dirty="0"/>
              <a:t>年度厚生労働省先駆的保健活動交流推進事業</a:t>
            </a:r>
            <a:r>
              <a:rPr lang="en-US" altLang="ja-JP" sz="3200" dirty="0"/>
              <a:t/>
            </a:r>
            <a:br>
              <a:rPr lang="en-US" altLang="ja-JP" sz="3200" dirty="0"/>
            </a:br>
            <a:r>
              <a:rPr lang="ja-JP" altLang="en-US" sz="2000" dirty="0"/>
              <a:t>「地域包括ケアの実現を支える保健医療福祉連携システムの構築事業」</a:t>
            </a:r>
            <a:r>
              <a:rPr lang="en-US" altLang="ja-JP" sz="2000" dirty="0"/>
              <a:t/>
            </a:r>
            <a:br>
              <a:rPr lang="en-US" altLang="ja-JP" sz="2000" dirty="0"/>
            </a:br>
            <a:r>
              <a:rPr lang="en-US" altLang="ja-JP" sz="2400" dirty="0"/>
              <a:t/>
            </a:r>
            <a:br>
              <a:rPr lang="en-US" altLang="ja-JP" sz="2400" dirty="0"/>
            </a:br>
            <a:r>
              <a:rPr lang="en-US" altLang="ja-JP" sz="2400" dirty="0"/>
              <a:t/>
            </a:r>
            <a:br>
              <a:rPr lang="en-US" altLang="ja-JP" sz="2400" dirty="0"/>
            </a:br>
            <a:r>
              <a:rPr lang="en-US" altLang="ja-JP" sz="3200" dirty="0"/>
              <a:t/>
            </a:r>
            <a:br>
              <a:rPr lang="en-US" altLang="ja-JP" sz="3200" dirty="0"/>
            </a:br>
            <a:r>
              <a:rPr lang="ja-JP" altLang="ja-JP" sz="3200" dirty="0"/>
              <a:t>地域包括ケアシステム構築における</a:t>
            </a:r>
            <a:r>
              <a:rPr lang="en-US" altLang="ja-JP" sz="3200" dirty="0"/>
              <a:t/>
            </a:r>
            <a:br>
              <a:rPr lang="en-US" altLang="ja-JP" sz="3200" dirty="0"/>
            </a:br>
            <a:r>
              <a:rPr lang="ja-JP" altLang="ja-JP" sz="3200" dirty="0"/>
              <a:t>都道府県庁および保健所保健師</a:t>
            </a:r>
            <a:r>
              <a:rPr lang="ja-JP" altLang="ja-JP" sz="3200"/>
              <a:t>の</a:t>
            </a:r>
            <a:r>
              <a:rPr lang="ja-JP" altLang="ja-JP" sz="3200" smtClean="0"/>
              <a:t>取り組み</a:t>
            </a:r>
            <a:r>
              <a:rPr lang="en-US" altLang="ja-JP" sz="3200" dirty="0"/>
              <a:t/>
            </a:r>
            <a:br>
              <a:rPr lang="en-US" altLang="ja-JP" sz="3200" dirty="0"/>
            </a:br>
            <a:r>
              <a:rPr lang="en-US" altLang="ja-JP" sz="3200" dirty="0"/>
              <a:t/>
            </a:r>
            <a:br>
              <a:rPr lang="en-US" altLang="ja-JP" sz="3200" dirty="0"/>
            </a:br>
            <a:r>
              <a:rPr lang="en-US" altLang="ja-JP" sz="3200" dirty="0"/>
              <a:t/>
            </a:r>
            <a:br>
              <a:rPr lang="en-US" altLang="ja-JP" sz="3200" dirty="0"/>
            </a:br>
            <a:endParaRPr lang="ja-JP" altLang="en-US" sz="3200" dirty="0"/>
          </a:p>
        </p:txBody>
      </p:sp>
      <p:sp>
        <p:nvSpPr>
          <p:cNvPr id="3" name="サブタイトル 2"/>
          <p:cNvSpPr>
            <a:spLocks noGrp="1"/>
          </p:cNvSpPr>
          <p:nvPr>
            <p:ph type="subTitle" idx="1"/>
          </p:nvPr>
        </p:nvSpPr>
        <p:spPr>
          <a:xfrm>
            <a:off x="1143000" y="5498592"/>
            <a:ext cx="6858000" cy="722376"/>
          </a:xfrm>
        </p:spPr>
        <p:txBody>
          <a:bodyPr>
            <a:normAutofit fontScale="92500" lnSpcReduction="20000"/>
          </a:bodyPr>
          <a:lstStyle/>
          <a:p>
            <a:r>
              <a:rPr kumimoji="1" lang="ja-JP" altLang="en-US" dirty="0" smtClean="0"/>
              <a:t>日本看護協会　常任理事</a:t>
            </a:r>
            <a:endParaRPr kumimoji="1" lang="en-US" altLang="ja-JP" dirty="0" smtClean="0"/>
          </a:p>
          <a:p>
            <a:r>
              <a:rPr lang="ja-JP" altLang="en-US" dirty="0" smtClean="0"/>
              <a:t>鎌田　久美子</a:t>
            </a:r>
            <a:endParaRPr kumimoji="1" lang="en-US" altLang="ja-JP" dirty="0" smtClean="0"/>
          </a:p>
        </p:txBody>
      </p:sp>
      <p:sp>
        <p:nvSpPr>
          <p:cNvPr id="4" name="フッター プレースホルダー 3"/>
          <p:cNvSpPr>
            <a:spLocks noGrp="1"/>
          </p:cNvSpPr>
          <p:nvPr>
            <p:ph type="ftr" sz="quarter" idx="11"/>
          </p:nvPr>
        </p:nvSpPr>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pic>
        <p:nvPicPr>
          <p:cNvPr id="5" name="210826_1050">
            <a:hlinkClick r:id="" action="ppaction://media"/>
          </p:cNvPr>
          <p:cNvPicPr>
            <a:picLocks noChangeAspect="1"/>
          </p:cNvPicPr>
          <p:nvPr>
            <a:audioFile r:link="rId1"/>
            <p:extLst>
              <p:ext uri="{DAA4B4D4-6D71-4841-9C94-3DE7FCFB9230}">
                <p14:media xmlns:p14="http://schemas.microsoft.com/office/powerpoint/2010/main" r:embed="rId2">
                  <p14:trim st="146972" end="1.3597004166E6"/>
                </p14:media>
              </p:ext>
            </p:extLst>
          </p:nvPr>
        </p:nvPicPr>
        <p:blipFill>
          <a:blip r:embed="rId5"/>
          <a:stretch>
            <a:fillRect/>
          </a:stretch>
        </p:blipFill>
        <p:spPr>
          <a:xfrm>
            <a:off x="8001000" y="5611368"/>
            <a:ext cx="609600" cy="609600"/>
          </a:xfrm>
          <a:prstGeom prst="rect">
            <a:avLst/>
          </a:prstGeom>
        </p:spPr>
      </p:pic>
    </p:spTree>
    <p:extLst>
      <p:ext uri="{BB962C8B-B14F-4D97-AF65-F5344CB8AC3E}">
        <p14:creationId xmlns:p14="http://schemas.microsoft.com/office/powerpoint/2010/main" val="201508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274302682"/>
              </p:ext>
            </p:extLst>
          </p:nvPr>
        </p:nvGraphicFramePr>
        <p:xfrm>
          <a:off x="60960" y="400477"/>
          <a:ext cx="9065924" cy="5825984"/>
        </p:xfrm>
        <a:graphic>
          <a:graphicData uri="http://schemas.openxmlformats.org/drawingml/2006/table">
            <a:tbl>
              <a:tblPr firstRow="1" bandRow="1">
                <a:tableStyleId>{5C22544A-7EE6-4342-B048-85BDC9FD1C3A}</a:tableStyleId>
              </a:tblPr>
              <a:tblGrid>
                <a:gridCol w="482643"/>
                <a:gridCol w="716786"/>
                <a:gridCol w="1008000"/>
                <a:gridCol w="6858495"/>
              </a:tblGrid>
              <a:tr h="560149">
                <a:tc gridSpan="2">
                  <a:txBody>
                    <a:bodyPr/>
                    <a:lstStyle/>
                    <a:p>
                      <a:r>
                        <a:rPr kumimoji="1" lang="ja-JP" altLang="en-US" sz="900" b="1" i="0" u="none" strike="noStrike" kern="1200" baseline="0" dirty="0" smtClean="0">
                          <a:solidFill>
                            <a:schemeClr val="tx1"/>
                          </a:solidFill>
                          <a:latin typeface="+mn-lt"/>
                          <a:ea typeface="+mn-ea"/>
                          <a:cs typeface="+mn-cs"/>
                        </a:rPr>
                        <a:t>保健医療福祉連携</a:t>
                      </a:r>
                    </a:p>
                    <a:p>
                      <a:r>
                        <a:rPr kumimoji="1" lang="ja-JP" altLang="en-US" sz="900" b="1" i="0" u="none" strike="noStrike" kern="1200" baseline="0" dirty="0" smtClean="0">
                          <a:solidFill>
                            <a:schemeClr val="tx1"/>
                          </a:solidFill>
                          <a:latin typeface="+mn-lt"/>
                          <a:ea typeface="+mn-ea"/>
                          <a:cs typeface="+mn-cs"/>
                        </a:rPr>
                        <a:t>システムの構築段階</a:t>
                      </a:r>
                      <a:endParaRPr kumimoji="1" lang="ja-JP" altLang="en-US"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h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都道府県</a:t>
                      </a:r>
                      <a:endParaRPr kumimoji="1" lang="en-US" altLang="ja-JP"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保健所保健師の役割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kumimoji="1" lang="ja-JP" altLang="en-US" sz="1050" dirty="0" smtClean="0">
                          <a:solidFill>
                            <a:schemeClr val="tx1"/>
                          </a:solidFill>
                        </a:rPr>
                        <a:t>都道府県保健所保健師の具体的な取り組み</a:t>
                      </a:r>
                      <a:endParaRPr kumimoji="1" lang="ja-JP" alt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575895">
                <a:tc rowSpan="2">
                  <a:txBody>
                    <a:bodyPr/>
                    <a:lstStyle/>
                    <a:p>
                      <a:r>
                        <a:rPr kumimoji="1" lang="ja-JP" altLang="en-US" b="1" dirty="0" smtClean="0">
                          <a:solidFill>
                            <a:schemeClr val="tx1"/>
                          </a:solidFill>
                        </a:rPr>
                        <a:t>　　　相互理解・　課題共有・　共通認識</a:t>
                      </a:r>
                      <a:endParaRPr kumimoji="1" lang="ja-JP" altLang="en-US" b="1"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rowSpan="2">
                  <a:txBody>
                    <a:bodyPr/>
                    <a:lstStyle/>
                    <a:p>
                      <a:pPr algn="l"/>
                      <a:r>
                        <a:rPr kumimoji="1" lang="ja-JP" altLang="en-US" sz="1600" b="0" i="0" u="none" strike="noStrike" kern="1200" baseline="0" dirty="0" smtClean="0">
                          <a:solidFill>
                            <a:schemeClr val="dk1"/>
                          </a:solidFill>
                          <a:latin typeface="+mn-lt"/>
                          <a:ea typeface="+mn-ea"/>
                          <a:cs typeface="+mn-cs"/>
                        </a:rPr>
                        <a:t>関係者で課題を共有すると共に地域課題を俯瞰し、</a:t>
                      </a:r>
                      <a:endParaRPr kumimoji="1" lang="en-US" altLang="ja-JP" sz="1600" b="0" i="0" u="none" strike="noStrike" kern="1200" baseline="0" dirty="0" smtClean="0">
                        <a:solidFill>
                          <a:schemeClr val="dk1"/>
                        </a:solidFill>
                        <a:latin typeface="+mn-lt"/>
                        <a:ea typeface="+mn-ea"/>
                        <a:cs typeface="+mn-cs"/>
                      </a:endParaRPr>
                    </a:p>
                    <a:p>
                      <a:pPr algn="l"/>
                      <a:r>
                        <a:rPr kumimoji="1" lang="ja-JP" altLang="en-US" sz="1600" b="0" i="0" u="none" strike="noStrike" kern="1200" baseline="0" dirty="0" smtClean="0">
                          <a:solidFill>
                            <a:schemeClr val="dk1"/>
                          </a:solidFill>
                          <a:latin typeface="+mn-lt"/>
                          <a:ea typeface="+mn-ea"/>
                          <a:cs typeface="+mn-cs"/>
                        </a:rPr>
                        <a:t>地域のあるべき姿について共通認識を持つ</a:t>
                      </a:r>
                      <a:endParaRPr kumimoji="1" lang="ja-JP" altLang="en-US" sz="1200"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FC8"/>
                    </a:solidFill>
                  </a:tcPr>
                </a:tc>
                <a:tc>
                  <a:txBody>
                    <a:bodyPr/>
                    <a:lstStyle/>
                    <a:p>
                      <a:r>
                        <a:rPr kumimoji="1" lang="ja-JP" altLang="en-US" sz="1400" b="0" i="0" u="none" strike="noStrike" kern="1200" baseline="0" dirty="0" smtClean="0">
                          <a:solidFill>
                            <a:schemeClr val="dk1"/>
                          </a:solidFill>
                          <a:latin typeface="+mn-lt"/>
                          <a:ea typeface="+mn-ea"/>
                          <a:cs typeface="+mn-cs"/>
                        </a:rPr>
                        <a:t>関係者と情報・課題共有、相互理解を図り、協働</a:t>
                      </a:r>
                    </a:p>
                    <a:p>
                      <a:r>
                        <a:rPr kumimoji="1" lang="ja-JP" altLang="en-US" sz="1400" b="0" i="0" u="none" strike="noStrike" kern="1200" baseline="0" dirty="0" smtClean="0">
                          <a:solidFill>
                            <a:schemeClr val="dk1"/>
                          </a:solidFill>
                          <a:latin typeface="+mn-lt"/>
                          <a:ea typeface="+mn-ea"/>
                          <a:cs typeface="+mn-cs"/>
                        </a:rPr>
                        <a:t>できる関係性を築く</a:t>
                      </a: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11. </a:t>
                      </a:r>
                      <a:r>
                        <a:rPr kumimoji="1" lang="ja-JP" altLang="en-US" sz="1200" b="1" dirty="0" smtClean="0">
                          <a:solidFill>
                            <a:schemeClr val="tx1"/>
                          </a:solidFill>
                          <a:latin typeface="+mn-ea"/>
                          <a:ea typeface="+mn-ea"/>
                        </a:rPr>
                        <a:t>関係者と共に地域の健康課題を共有し、共通認識が図れるよう働きかける</a:t>
                      </a:r>
                    </a:p>
                    <a:p>
                      <a:endParaRPr kumimoji="1" lang="en-US" altLang="ja-JP"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地域共生ケア会議に関係者を参集し、課題を共有することで当事者意識を促す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市町村や地域包括ケアに係る関係機関等のキーパーソンに出向き、合意形成を図れるよう調整を行う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関係者間が同じ思いで地域の課題が話し合えるように関係性を築く</a:t>
                      </a:r>
                    </a:p>
                    <a:p>
                      <a:r>
                        <a:rPr kumimoji="1" lang="en-US" altLang="ja-JP" sz="1200" b="1" dirty="0" smtClean="0">
                          <a:solidFill>
                            <a:schemeClr val="tx1"/>
                          </a:solidFill>
                          <a:latin typeface="+mn-ea"/>
                          <a:ea typeface="+mn-ea"/>
                        </a:rPr>
                        <a:t>12. </a:t>
                      </a:r>
                      <a:r>
                        <a:rPr kumimoji="1" lang="ja-JP" altLang="en-US" sz="1200" b="1" dirty="0" smtClean="0">
                          <a:solidFill>
                            <a:schemeClr val="tx1"/>
                          </a:solidFill>
                          <a:latin typeface="+mn-ea"/>
                          <a:ea typeface="+mn-ea"/>
                        </a:rPr>
                        <a:t>関係者がお互いの業務や取り組みを共有するなどして相互に理解できるよう働きかける</a:t>
                      </a:r>
                    </a:p>
                    <a:p>
                      <a:r>
                        <a:rPr kumimoji="1" lang="en-US" altLang="ja-JP" sz="1200" b="1" dirty="0" smtClean="0">
                          <a:solidFill>
                            <a:schemeClr val="tx1"/>
                          </a:solidFill>
                          <a:latin typeface="+mn-ea"/>
                          <a:ea typeface="+mn-ea"/>
                        </a:rPr>
                        <a:t>13. </a:t>
                      </a:r>
                      <a:r>
                        <a:rPr kumimoji="1" lang="ja-JP" altLang="en-US" sz="1200" b="1" dirty="0" smtClean="0">
                          <a:solidFill>
                            <a:schemeClr val="tx1"/>
                          </a:solidFill>
                          <a:latin typeface="+mn-ea"/>
                          <a:ea typeface="+mn-ea"/>
                        </a:rPr>
                        <a:t>関係者が保健医療福祉の提供において協働できるようにする</a:t>
                      </a:r>
                    </a:p>
                    <a:p>
                      <a:endParaRPr kumimoji="1" lang="en-US" altLang="ja-JP"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会議を企画する段階で、参加者が本音を語り合える方法を検討する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管内の市町村が互いの状況を共有できるようにする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医療機関と福祉事業所がお互いを知り、つながる重要性を認識できるように会議内で思いを共有する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地域移行支援を目的とした会議で、それぞれの関係者が取り組みを紹介する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情報交換会等において、新しい事業など先行的な事例等の情報提供を行う</a:t>
                      </a:r>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9844">
                <a:tc vMerge="1">
                  <a:txBody>
                    <a:bodyPr/>
                    <a:lstStyle/>
                    <a:p>
                      <a:endParaRPr kumimoji="1" lang="ja-JP" altLang="en-US" dirty="0"/>
                    </a:p>
                  </a:txBody>
                  <a:tcPr>
                    <a:solidFill>
                      <a:srgbClr val="F9955D"/>
                    </a:solidFill>
                  </a:tcPr>
                </a:tc>
                <a:tc vMerge="1">
                  <a:txBody>
                    <a:bodyPr/>
                    <a:lstStyle/>
                    <a:p>
                      <a:endParaRPr kumimoji="1" lang="ja-JP" altLang="en-US" dirty="0"/>
                    </a:p>
                  </a:txBody>
                  <a:tcPr/>
                </a:tc>
                <a:tc>
                  <a:txBody>
                    <a:bodyPr/>
                    <a:lstStyle/>
                    <a:p>
                      <a:r>
                        <a:rPr kumimoji="1" lang="ja-JP" altLang="en-US" sz="1400" b="0" i="0" u="none" strike="noStrike" kern="1200" baseline="0" dirty="0" smtClean="0">
                          <a:solidFill>
                            <a:schemeClr val="dk1"/>
                          </a:solidFill>
                          <a:latin typeface="+mn-lt"/>
                          <a:ea typeface="+mn-ea"/>
                          <a:cs typeface="+mn-cs"/>
                        </a:rPr>
                        <a:t>地域課題を俯瞰し、地域のあるべき姿について関係者と共通認識を図る </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14. </a:t>
                      </a:r>
                      <a:r>
                        <a:rPr kumimoji="1" lang="ja-JP" altLang="en-US" sz="1200" b="1" dirty="0" smtClean="0">
                          <a:solidFill>
                            <a:schemeClr val="tx1"/>
                          </a:solidFill>
                          <a:latin typeface="+mn-ea"/>
                          <a:ea typeface="+mn-ea"/>
                        </a:rPr>
                        <a:t>関係者と共に地域の健康課題を集約及び俯瞰し、地域のあるべき姿について共有する</a:t>
                      </a:r>
                    </a:p>
                    <a:p>
                      <a:r>
                        <a:rPr kumimoji="1" lang="ja-JP" altLang="en-US" sz="1200" dirty="0" smtClean="0">
                          <a:solidFill>
                            <a:schemeClr val="tx1"/>
                          </a:solidFill>
                          <a:latin typeface="+mn-ea"/>
                          <a:ea typeface="+mn-ea"/>
                        </a:rPr>
                        <a:t>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保健所管内の地域包括ケアのあるべき姿を市町村と共有し、実現にむけて共に考える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都道府県が考える地域包括ケアシステムのあり方と、市町村が目指す地域包括ケアシステムと</a:t>
                      </a:r>
                    </a:p>
                    <a:p>
                      <a:pPr marL="180000"/>
                      <a:r>
                        <a:rPr kumimoji="1" lang="ja-JP" altLang="en-US" sz="1200" dirty="0" smtClean="0">
                          <a:solidFill>
                            <a:schemeClr val="tx1"/>
                          </a:solidFill>
                          <a:latin typeface="+mn-ea"/>
                          <a:ea typeface="+mn-ea"/>
                        </a:rPr>
                        <a:t>の方向性を保健所保健師や関係者間で相互に確認する </a:t>
                      </a:r>
                    </a:p>
                    <a:p>
                      <a:r>
                        <a:rPr kumimoji="1" lang="en-US" altLang="ja-JP" sz="1200" b="1" dirty="0" smtClean="0">
                          <a:solidFill>
                            <a:schemeClr val="tx1"/>
                          </a:solidFill>
                          <a:latin typeface="+mn-ea"/>
                          <a:ea typeface="+mn-ea"/>
                        </a:rPr>
                        <a:t>15. </a:t>
                      </a:r>
                      <a:r>
                        <a:rPr kumimoji="1" lang="ja-JP" altLang="en-US" sz="1200" b="1" dirty="0" smtClean="0">
                          <a:solidFill>
                            <a:schemeClr val="tx1"/>
                          </a:solidFill>
                          <a:latin typeface="+mn-ea"/>
                          <a:ea typeface="+mn-ea"/>
                        </a:rPr>
                        <a:t>保健所内でも地域のあるべき姿を共有する </a:t>
                      </a:r>
                    </a:p>
                    <a:p>
                      <a:r>
                        <a:rPr kumimoji="1" lang="en-US" altLang="ja-JP" sz="1200" b="1" dirty="0" smtClean="0">
                          <a:solidFill>
                            <a:schemeClr val="tx1"/>
                          </a:solidFill>
                          <a:latin typeface="+mn-ea"/>
                          <a:ea typeface="+mn-ea"/>
                        </a:rPr>
                        <a:t>16. </a:t>
                      </a:r>
                      <a:r>
                        <a:rPr kumimoji="1" lang="ja-JP" altLang="en-US" sz="1200" b="1" dirty="0" smtClean="0">
                          <a:solidFill>
                            <a:schemeClr val="tx1"/>
                          </a:solidFill>
                          <a:latin typeface="+mn-ea"/>
                          <a:ea typeface="+mn-ea"/>
                        </a:rPr>
                        <a:t>地域住民の力の活用を意識し、地域のあるべき姿を地域住民と共有する </a:t>
                      </a:r>
                    </a:p>
                    <a:p>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テキスト ボックス 5"/>
          <p:cNvSpPr txBox="1"/>
          <p:nvPr/>
        </p:nvSpPr>
        <p:spPr>
          <a:xfrm>
            <a:off x="184692" y="1123888"/>
            <a:ext cx="266412" cy="307777"/>
          </a:xfrm>
          <a:prstGeom prst="rect">
            <a:avLst/>
          </a:prstGeom>
          <a:noFill/>
          <a:ln>
            <a:solidFill>
              <a:schemeClr val="tx1"/>
            </a:solidFill>
          </a:ln>
        </p:spPr>
        <p:txBody>
          <a:bodyPr wrap="square" rtlCol="0">
            <a:spAutoFit/>
          </a:bodyPr>
          <a:lstStyle/>
          <a:p>
            <a:pPr algn="ctr"/>
            <a:r>
              <a:rPr lang="ja-JP" altLang="en-US" sz="1400" b="1" dirty="0"/>
              <a:t>２</a:t>
            </a:r>
          </a:p>
        </p:txBody>
      </p:sp>
      <p:sp>
        <p:nvSpPr>
          <p:cNvPr id="11" name="正方形/長方形 10"/>
          <p:cNvSpPr/>
          <p:nvPr/>
        </p:nvSpPr>
        <p:spPr>
          <a:xfrm>
            <a:off x="2572512" y="1191927"/>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2" name="正方形/長方形 11"/>
          <p:cNvSpPr/>
          <p:nvPr/>
        </p:nvSpPr>
        <p:spPr>
          <a:xfrm>
            <a:off x="2572512" y="2491316"/>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3" name="正方形/長方形 12"/>
          <p:cNvSpPr/>
          <p:nvPr/>
        </p:nvSpPr>
        <p:spPr>
          <a:xfrm>
            <a:off x="2572512" y="4034545"/>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2" name="スライド番号プレースホルダー 1"/>
          <p:cNvSpPr>
            <a:spLocks noGrp="1"/>
          </p:cNvSpPr>
          <p:nvPr>
            <p:ph type="sldNum" sz="quarter" idx="12"/>
          </p:nvPr>
        </p:nvSpPr>
        <p:spPr/>
        <p:txBody>
          <a:bodyPr/>
          <a:lstStyle/>
          <a:p>
            <a:fld id="{39120F6A-5BAE-4860-9898-38BC5CBC6A99}" type="slidenum">
              <a:rPr kumimoji="1" lang="ja-JP" altLang="en-US" smtClean="0"/>
              <a:t>9</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sp>
        <p:nvSpPr>
          <p:cNvPr id="10" name="テキスト ボックス 9"/>
          <p:cNvSpPr txBox="1"/>
          <p:nvPr/>
        </p:nvSpPr>
        <p:spPr>
          <a:xfrm>
            <a:off x="0" y="-32951"/>
            <a:ext cx="8753856" cy="461665"/>
          </a:xfrm>
          <a:prstGeom prst="rect">
            <a:avLst/>
          </a:prstGeom>
          <a:noFill/>
        </p:spPr>
        <p:txBody>
          <a:bodyPr wrap="square" rtlCol="0">
            <a:spAutoFit/>
          </a:bodyPr>
          <a:lstStyle/>
          <a:p>
            <a:r>
              <a:rPr lang="en-US" altLang="ja-JP" sz="1200" b="1" dirty="0">
                <a:latin typeface="+mj-ea"/>
              </a:rPr>
              <a:t>【</a:t>
            </a:r>
            <a:r>
              <a:rPr lang="ja-JP" altLang="en-US" sz="1200" b="1" dirty="0">
                <a:latin typeface="+mj-ea"/>
              </a:rPr>
              <a:t>表</a:t>
            </a:r>
            <a:r>
              <a:rPr lang="en-US" altLang="ja-JP" sz="1200" b="1" dirty="0">
                <a:latin typeface="+mj-ea"/>
              </a:rPr>
              <a:t>1】</a:t>
            </a:r>
          </a:p>
          <a:p>
            <a:pPr eaLnBrk="0" hangingPunct="0"/>
            <a:r>
              <a:rPr lang="ja-JP" altLang="en-US" sz="1200" b="1" dirty="0">
                <a:latin typeface="+mj-ea"/>
              </a:rPr>
              <a:t>地域包括ケアの実現を支える保健医療福祉連携システムの構築段階と都道府県保健所保健師の役割と取り組み </a:t>
            </a:r>
            <a:r>
              <a:rPr lang="en-US" altLang="ja-JP" sz="1200" b="1" dirty="0">
                <a:latin typeface="+mj-ea"/>
              </a:rPr>
              <a:t>【</a:t>
            </a:r>
            <a:r>
              <a:rPr lang="ja-JP" altLang="en-US" sz="1200" b="1" dirty="0">
                <a:latin typeface="+mj-ea"/>
              </a:rPr>
              <a:t>令和</a:t>
            </a:r>
            <a:r>
              <a:rPr lang="en-US" altLang="ja-JP" sz="1200" b="1" dirty="0">
                <a:latin typeface="+mj-ea"/>
              </a:rPr>
              <a:t>2</a:t>
            </a:r>
            <a:r>
              <a:rPr lang="ja-JP" altLang="en-US" sz="1200" b="1" dirty="0">
                <a:latin typeface="+mj-ea"/>
              </a:rPr>
              <a:t>年度版</a:t>
            </a:r>
            <a:r>
              <a:rPr lang="en-US" altLang="ja-JP" sz="1200" b="1" dirty="0">
                <a:latin typeface="+mj-ea"/>
              </a:rPr>
              <a:t>】</a:t>
            </a:r>
            <a:endParaRPr lang="en-US" altLang="ja-JP" sz="1000" b="1" dirty="0"/>
          </a:p>
        </p:txBody>
      </p:sp>
      <p:pic>
        <p:nvPicPr>
          <p:cNvPr id="4" name="210826_1050">
            <a:hlinkClick r:id="" action="ppaction://media"/>
          </p:cNvPr>
          <p:cNvPicPr>
            <a:picLocks noChangeAspect="1"/>
          </p:cNvPicPr>
          <p:nvPr>
            <a:audioFile r:link="rId1"/>
            <p:extLst>
              <p:ext uri="{DAA4B4D4-6D71-4841-9C94-3DE7FCFB9230}">
                <p14:media xmlns:p14="http://schemas.microsoft.com/office/powerpoint/2010/main" r:embed="rId2">
                  <p14:trim st="1050000" end="406700.4166"/>
                </p14:media>
              </p:ext>
            </p:extLst>
          </p:nvPr>
        </p:nvPicPr>
        <p:blipFill>
          <a:blip r:embed="rId5"/>
          <a:stretch>
            <a:fillRect/>
          </a:stretch>
        </p:blipFill>
        <p:spPr>
          <a:xfrm>
            <a:off x="8383934" y="5986607"/>
            <a:ext cx="609600" cy="609600"/>
          </a:xfrm>
          <a:prstGeom prst="rect">
            <a:avLst/>
          </a:prstGeom>
        </p:spPr>
      </p:pic>
    </p:spTree>
    <p:extLst>
      <p:ext uri="{BB962C8B-B14F-4D97-AF65-F5344CB8AC3E}">
        <p14:creationId xmlns:p14="http://schemas.microsoft.com/office/powerpoint/2010/main" val="90308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25431642"/>
              </p:ext>
            </p:extLst>
          </p:nvPr>
        </p:nvGraphicFramePr>
        <p:xfrm>
          <a:off x="60962" y="487680"/>
          <a:ext cx="9035939" cy="5291328"/>
        </p:xfrm>
        <a:graphic>
          <a:graphicData uri="http://schemas.openxmlformats.org/drawingml/2006/table">
            <a:tbl>
              <a:tblPr firstRow="1" bandRow="1">
                <a:tableStyleId>{5C22544A-7EE6-4342-B048-85BDC9FD1C3A}</a:tableStyleId>
              </a:tblPr>
              <a:tblGrid>
                <a:gridCol w="482643"/>
                <a:gridCol w="760941"/>
                <a:gridCol w="1008000"/>
                <a:gridCol w="6784355"/>
              </a:tblGrid>
              <a:tr h="640904">
                <a:tc gridSpan="2">
                  <a:txBody>
                    <a:bodyPr/>
                    <a:lstStyle/>
                    <a:p>
                      <a:r>
                        <a:rPr kumimoji="1" lang="ja-JP" altLang="en-US" sz="900" b="1" i="0" u="none" strike="noStrike" kern="1200" baseline="0" dirty="0" smtClean="0">
                          <a:solidFill>
                            <a:schemeClr val="tx1"/>
                          </a:solidFill>
                          <a:latin typeface="+mn-lt"/>
                          <a:ea typeface="+mn-ea"/>
                          <a:cs typeface="+mn-cs"/>
                        </a:rPr>
                        <a:t>保健医療福祉連携</a:t>
                      </a:r>
                    </a:p>
                    <a:p>
                      <a:r>
                        <a:rPr kumimoji="1" lang="ja-JP" altLang="en-US" sz="900" b="1" i="0" u="none" strike="noStrike" kern="1200" baseline="0" dirty="0" smtClean="0">
                          <a:solidFill>
                            <a:schemeClr val="tx1"/>
                          </a:solidFill>
                          <a:latin typeface="+mn-lt"/>
                          <a:ea typeface="+mn-ea"/>
                          <a:cs typeface="+mn-cs"/>
                        </a:rPr>
                        <a:t>システムの構築段階</a:t>
                      </a:r>
                      <a:endParaRPr kumimoji="1" lang="ja-JP" altLang="en-US"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h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都道府県</a:t>
                      </a:r>
                      <a:endParaRPr kumimoji="1" lang="en-US" altLang="ja-JP"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保健所保健師の役割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kumimoji="1" lang="ja-JP" altLang="en-US" sz="1050" dirty="0" smtClean="0">
                          <a:solidFill>
                            <a:schemeClr val="tx1"/>
                          </a:solidFill>
                        </a:rPr>
                        <a:t>都道府県保健所保健師の具体的な取り組み</a:t>
                      </a:r>
                      <a:endParaRPr kumimoji="1" lang="ja-JP" alt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1538553">
                <a:tc rowSpan="2">
                  <a:txBody>
                    <a:bodyPr/>
                    <a:lstStyle/>
                    <a:p>
                      <a:r>
                        <a:rPr kumimoji="1" lang="ja-JP" altLang="en-US" b="1" dirty="0" smtClean="0">
                          <a:solidFill>
                            <a:schemeClr val="tx1"/>
                          </a:solidFill>
                        </a:rPr>
                        <a:t>　　　サービス提供体制の整備・　役割合意形成</a:t>
                      </a:r>
                      <a:endParaRPr kumimoji="1" lang="ja-JP" altLang="en-US" b="1"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rowSpan="2">
                  <a:txBody>
                    <a:bodyPr/>
                    <a:lstStyle/>
                    <a:p>
                      <a:pPr algn="l"/>
                      <a:r>
                        <a:rPr kumimoji="1" lang="ja-JP" altLang="en-US" sz="1400" dirty="0" smtClean="0">
                          <a:solidFill>
                            <a:schemeClr val="tx1"/>
                          </a:solidFill>
                        </a:rPr>
                        <a:t>関係者で課題解決にむけて協議・検討し、方針を合意し、既存のサービス提供体制を評価した上で必要なサービス提供体制を整備し、各々が役割について合意する</a:t>
                      </a:r>
                    </a:p>
                    <a:p>
                      <a:pPr algn="dist"/>
                      <a:endParaRPr kumimoji="1" lang="ja-JP" altLang="en-US" sz="1200"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FC8"/>
                    </a:solidFill>
                  </a:tcPr>
                </a:tc>
                <a:tc>
                  <a:txBody>
                    <a:bodyPr/>
                    <a:lstStyle/>
                    <a:p>
                      <a:r>
                        <a:rPr kumimoji="1" lang="ja-JP" altLang="en-US" sz="1400" b="0" i="0" u="none" strike="noStrike" kern="1200" baseline="0" dirty="0" smtClean="0">
                          <a:solidFill>
                            <a:schemeClr val="dk1"/>
                          </a:solidFill>
                          <a:latin typeface="+mn-lt"/>
                          <a:ea typeface="+mn-ea"/>
                          <a:cs typeface="+mn-cs"/>
                        </a:rPr>
                        <a:t>課題解決にむけて、関係者と共に協議・検討する</a:t>
                      </a: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17. </a:t>
                      </a:r>
                      <a:r>
                        <a:rPr kumimoji="1" lang="ja-JP" altLang="en-US" sz="1200" b="1" dirty="0" smtClean="0">
                          <a:solidFill>
                            <a:schemeClr val="tx1"/>
                          </a:solidFill>
                          <a:latin typeface="+mn-ea"/>
                          <a:ea typeface="+mn-ea"/>
                        </a:rPr>
                        <a:t>地域のあるべき姿への課題解決にむけて協議・検討を実施する</a:t>
                      </a:r>
                    </a:p>
                    <a:p>
                      <a:endParaRPr kumimoji="1" lang="ja-JP" altLang="en-US"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地域包括ケアシステムに関連する事業の進捗状況や長期的な見通しなどを、俯瞰的な視点で考える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市町村の自立支援協議会の機能強化が必要という現状を捉え、保健所と各市町村が協働して開催する連絡会にて事例検討を行う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11871">
                <a:tc vMerge="1">
                  <a:txBody>
                    <a:bodyPr/>
                    <a:lstStyle/>
                    <a:p>
                      <a:endParaRPr kumimoji="1" lang="ja-JP" altLang="en-US" dirty="0"/>
                    </a:p>
                  </a:txBody>
                  <a:tcPr>
                    <a:solidFill>
                      <a:srgbClr val="F9955D"/>
                    </a:solidFill>
                  </a:tcPr>
                </a:tc>
                <a:tc vMerge="1">
                  <a:txBody>
                    <a:bodyPr/>
                    <a:lstStyle/>
                    <a:p>
                      <a:endParaRPr kumimoji="1" lang="ja-JP" altLang="en-US" dirty="0"/>
                    </a:p>
                  </a:txBody>
                  <a:tcPr/>
                </a:tc>
                <a:tc>
                  <a:txBody>
                    <a:bodyPr/>
                    <a:lstStyle/>
                    <a:p>
                      <a:r>
                        <a:rPr kumimoji="1" lang="ja-JP" altLang="en-US" sz="1400" b="0" i="0" u="none" strike="noStrike" kern="1200" baseline="0" dirty="0" smtClean="0">
                          <a:solidFill>
                            <a:schemeClr val="dk1"/>
                          </a:solidFill>
                          <a:latin typeface="+mn-lt"/>
                          <a:ea typeface="+mn-ea"/>
                          <a:cs typeface="+mn-cs"/>
                        </a:rPr>
                        <a:t>課題解決にむけて、関係者と共に優先順位、方針を決定する </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18. </a:t>
                      </a:r>
                      <a:r>
                        <a:rPr kumimoji="1" lang="ja-JP" altLang="en-US" sz="1200" b="1" dirty="0" smtClean="0">
                          <a:solidFill>
                            <a:schemeClr val="tx1"/>
                          </a:solidFill>
                          <a:latin typeface="+mn-ea"/>
                          <a:ea typeface="+mn-ea"/>
                        </a:rPr>
                        <a:t>県本庁の施策と方向性を管内の現状と擦り合わせる </a:t>
                      </a:r>
                    </a:p>
                    <a:p>
                      <a:r>
                        <a:rPr kumimoji="1" lang="en-US" altLang="ja-JP" sz="1200" b="1" dirty="0" smtClean="0">
                          <a:solidFill>
                            <a:schemeClr val="tx1"/>
                          </a:solidFill>
                          <a:latin typeface="+mn-ea"/>
                          <a:ea typeface="+mn-ea"/>
                        </a:rPr>
                        <a:t>19. </a:t>
                      </a:r>
                      <a:r>
                        <a:rPr kumimoji="1" lang="ja-JP" altLang="en-US" sz="1200" b="1" dirty="0" smtClean="0">
                          <a:solidFill>
                            <a:schemeClr val="tx1"/>
                          </a:solidFill>
                          <a:latin typeface="+mn-ea"/>
                          <a:ea typeface="+mn-ea"/>
                        </a:rPr>
                        <a:t>優先して取り組むべき地域課題を決定する </a:t>
                      </a:r>
                    </a:p>
                    <a:p>
                      <a:r>
                        <a:rPr kumimoji="1" lang="en-US" altLang="ja-JP" sz="1200" b="1" dirty="0" smtClean="0">
                          <a:solidFill>
                            <a:schemeClr val="tx1"/>
                          </a:solidFill>
                          <a:latin typeface="+mn-ea"/>
                          <a:ea typeface="+mn-ea"/>
                        </a:rPr>
                        <a:t>20. </a:t>
                      </a:r>
                      <a:r>
                        <a:rPr kumimoji="1" lang="ja-JP" altLang="en-US" sz="1200" b="1" dirty="0" smtClean="0">
                          <a:solidFill>
                            <a:schemeClr val="tx1"/>
                          </a:solidFill>
                          <a:latin typeface="+mn-ea"/>
                          <a:ea typeface="+mn-ea"/>
                        </a:rPr>
                        <a:t>県本庁へ管内の現状を報告する</a:t>
                      </a:r>
                    </a:p>
                    <a:p>
                      <a:r>
                        <a:rPr kumimoji="1" lang="en-US" altLang="ja-JP" sz="1200" b="1" dirty="0" smtClean="0">
                          <a:solidFill>
                            <a:schemeClr val="tx1"/>
                          </a:solidFill>
                          <a:latin typeface="+mn-ea"/>
                          <a:ea typeface="+mn-ea"/>
                        </a:rPr>
                        <a:t>21. </a:t>
                      </a:r>
                      <a:r>
                        <a:rPr kumimoji="1" lang="ja-JP" altLang="en-US" sz="1200" b="1" dirty="0" smtClean="0">
                          <a:solidFill>
                            <a:schemeClr val="tx1"/>
                          </a:solidFill>
                          <a:latin typeface="+mn-ea"/>
                          <a:ea typeface="+mn-ea"/>
                        </a:rPr>
                        <a:t>関係者で地域課題解決の方針を決定、共有し合意形成を図る</a:t>
                      </a:r>
                    </a:p>
                    <a:p>
                      <a:r>
                        <a:rPr kumimoji="1" lang="ja-JP" altLang="en-US" sz="1200" dirty="0" smtClean="0">
                          <a:solidFill>
                            <a:schemeClr val="tx1"/>
                          </a:solidFill>
                          <a:latin typeface="+mn-ea"/>
                          <a:ea typeface="+mn-ea"/>
                        </a:rPr>
                        <a:t>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地域包括ケアに係るキーパーソンと既存の会議を利用して参集し、協議し、ニーズや課題の合意形成をする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市町村や関係者と課題を共有し、方向性について話し合い、双方が理解、了承できるよう擦り合わせをする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専門家の意見を根拠として、合意形成に活用する</a:t>
                      </a:r>
                    </a:p>
                    <a:p>
                      <a:pPr marL="180000"/>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テキスト ボックス 5"/>
          <p:cNvSpPr txBox="1"/>
          <p:nvPr/>
        </p:nvSpPr>
        <p:spPr>
          <a:xfrm>
            <a:off x="160308" y="1294576"/>
            <a:ext cx="266412" cy="307777"/>
          </a:xfrm>
          <a:prstGeom prst="rect">
            <a:avLst/>
          </a:prstGeom>
          <a:noFill/>
          <a:ln>
            <a:solidFill>
              <a:schemeClr val="tx1"/>
            </a:solidFill>
          </a:ln>
        </p:spPr>
        <p:txBody>
          <a:bodyPr wrap="square" rtlCol="0">
            <a:spAutoFit/>
          </a:bodyPr>
          <a:lstStyle/>
          <a:p>
            <a:pPr algn="ctr"/>
            <a:r>
              <a:rPr lang="ja-JP" altLang="en-US" sz="1400" b="1" dirty="0"/>
              <a:t>３</a:t>
            </a:r>
          </a:p>
        </p:txBody>
      </p:sp>
      <p:sp>
        <p:nvSpPr>
          <p:cNvPr id="10" name="正方形/長方形 9"/>
          <p:cNvSpPr/>
          <p:nvPr/>
        </p:nvSpPr>
        <p:spPr>
          <a:xfrm>
            <a:off x="2621280" y="1362615"/>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1" name="正方形/長方形 10"/>
          <p:cNvSpPr/>
          <p:nvPr/>
        </p:nvSpPr>
        <p:spPr>
          <a:xfrm>
            <a:off x="2621280" y="3460579"/>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2" name="スライド番号プレースホルダー 1"/>
          <p:cNvSpPr>
            <a:spLocks noGrp="1"/>
          </p:cNvSpPr>
          <p:nvPr>
            <p:ph type="sldNum" sz="quarter" idx="12"/>
          </p:nvPr>
        </p:nvSpPr>
        <p:spPr/>
        <p:txBody>
          <a:bodyPr/>
          <a:lstStyle/>
          <a:p>
            <a:fld id="{39120F6A-5BAE-4860-9898-38BC5CBC6A99}" type="slidenum">
              <a:rPr kumimoji="1" lang="ja-JP" altLang="en-US" smtClean="0"/>
              <a:t>10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sp>
        <p:nvSpPr>
          <p:cNvPr id="9" name="テキスト ボックス 8"/>
          <p:cNvSpPr txBox="1"/>
          <p:nvPr/>
        </p:nvSpPr>
        <p:spPr>
          <a:xfrm>
            <a:off x="0" y="-32951"/>
            <a:ext cx="8753856" cy="461665"/>
          </a:xfrm>
          <a:prstGeom prst="rect">
            <a:avLst/>
          </a:prstGeom>
          <a:noFill/>
        </p:spPr>
        <p:txBody>
          <a:bodyPr wrap="square" rtlCol="0">
            <a:spAutoFit/>
          </a:bodyPr>
          <a:lstStyle/>
          <a:p>
            <a:r>
              <a:rPr lang="en-US" altLang="ja-JP" sz="1200" b="1" dirty="0">
                <a:latin typeface="+mj-ea"/>
              </a:rPr>
              <a:t>【</a:t>
            </a:r>
            <a:r>
              <a:rPr lang="ja-JP" altLang="en-US" sz="1200" b="1" dirty="0">
                <a:latin typeface="+mj-ea"/>
              </a:rPr>
              <a:t>表</a:t>
            </a:r>
            <a:r>
              <a:rPr lang="en-US" altLang="ja-JP" sz="1200" b="1" dirty="0">
                <a:latin typeface="+mj-ea"/>
              </a:rPr>
              <a:t>1】</a:t>
            </a:r>
          </a:p>
          <a:p>
            <a:pPr eaLnBrk="0" hangingPunct="0"/>
            <a:r>
              <a:rPr lang="ja-JP" altLang="en-US" sz="1200" b="1" dirty="0">
                <a:latin typeface="+mj-ea"/>
              </a:rPr>
              <a:t>地域包括ケアの実現を支える保健医療福祉連携システムの構築段階と都道府県保健所保健師の役割と取り組み </a:t>
            </a:r>
            <a:r>
              <a:rPr lang="en-US" altLang="ja-JP" sz="1200" b="1" dirty="0">
                <a:latin typeface="+mj-ea"/>
              </a:rPr>
              <a:t>【</a:t>
            </a:r>
            <a:r>
              <a:rPr lang="ja-JP" altLang="en-US" sz="1200" b="1" dirty="0">
                <a:latin typeface="+mj-ea"/>
              </a:rPr>
              <a:t>令和</a:t>
            </a:r>
            <a:r>
              <a:rPr lang="en-US" altLang="ja-JP" sz="1200" b="1" dirty="0">
                <a:latin typeface="+mj-ea"/>
              </a:rPr>
              <a:t>2</a:t>
            </a:r>
            <a:r>
              <a:rPr lang="ja-JP" altLang="en-US" sz="1200" b="1" dirty="0">
                <a:latin typeface="+mj-ea"/>
              </a:rPr>
              <a:t>年度版</a:t>
            </a:r>
            <a:r>
              <a:rPr lang="en-US" altLang="ja-JP" sz="1200" b="1" dirty="0">
                <a:latin typeface="+mj-ea"/>
              </a:rPr>
              <a:t>】</a:t>
            </a:r>
            <a:endParaRPr lang="en-US" altLang="ja-JP" sz="1000" b="1" dirty="0"/>
          </a:p>
        </p:txBody>
      </p:sp>
      <p:pic>
        <p:nvPicPr>
          <p:cNvPr id="4" name="210826_1050">
            <a:hlinkClick r:id="" action="ppaction://media"/>
          </p:cNvPr>
          <p:cNvPicPr>
            <a:picLocks noChangeAspect="1"/>
          </p:cNvPicPr>
          <p:nvPr>
            <a:audioFile r:link="rId1"/>
            <p:extLst>
              <p:ext uri="{DAA4B4D4-6D71-4841-9C94-3DE7FCFB9230}">
                <p14:media xmlns:p14="http://schemas.microsoft.com/office/powerpoint/2010/main" r:embed="rId2">
                  <p14:trim st="1121000" end="339700.4166"/>
                </p14:media>
              </p:ext>
            </p:extLst>
          </p:nvPr>
        </p:nvPicPr>
        <p:blipFill>
          <a:blip r:embed="rId5"/>
          <a:stretch>
            <a:fillRect/>
          </a:stretch>
        </p:blipFill>
        <p:spPr>
          <a:xfrm>
            <a:off x="8449056" y="6051553"/>
            <a:ext cx="609600" cy="609600"/>
          </a:xfrm>
          <a:prstGeom prst="rect">
            <a:avLst/>
          </a:prstGeom>
        </p:spPr>
      </p:pic>
    </p:spTree>
    <p:extLst>
      <p:ext uri="{BB962C8B-B14F-4D97-AF65-F5344CB8AC3E}">
        <p14:creationId xmlns:p14="http://schemas.microsoft.com/office/powerpoint/2010/main" val="63908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418998537"/>
              </p:ext>
            </p:extLst>
          </p:nvPr>
        </p:nvGraphicFramePr>
        <p:xfrm>
          <a:off x="60962" y="487679"/>
          <a:ext cx="9046465" cy="5600082"/>
        </p:xfrm>
        <a:graphic>
          <a:graphicData uri="http://schemas.openxmlformats.org/drawingml/2006/table">
            <a:tbl>
              <a:tblPr firstRow="1" bandRow="1">
                <a:tableStyleId>{5C22544A-7EE6-4342-B048-85BDC9FD1C3A}</a:tableStyleId>
              </a:tblPr>
              <a:tblGrid>
                <a:gridCol w="482643"/>
                <a:gridCol w="760941"/>
                <a:gridCol w="1059715"/>
                <a:gridCol w="6743166"/>
              </a:tblGrid>
              <a:tr h="698503">
                <a:tc gridSpan="2">
                  <a:txBody>
                    <a:bodyPr/>
                    <a:lstStyle/>
                    <a:p>
                      <a:r>
                        <a:rPr kumimoji="1" lang="ja-JP" altLang="en-US" sz="900" b="1" i="0" u="none" strike="noStrike" kern="1200" baseline="0" dirty="0" smtClean="0">
                          <a:solidFill>
                            <a:schemeClr val="tx1"/>
                          </a:solidFill>
                          <a:latin typeface="+mn-lt"/>
                          <a:ea typeface="+mn-ea"/>
                          <a:cs typeface="+mn-cs"/>
                        </a:rPr>
                        <a:t>保健医療福祉連携</a:t>
                      </a:r>
                    </a:p>
                    <a:p>
                      <a:r>
                        <a:rPr kumimoji="1" lang="ja-JP" altLang="en-US" sz="900" b="1" i="0" u="none" strike="noStrike" kern="1200" baseline="0" dirty="0" smtClean="0">
                          <a:solidFill>
                            <a:schemeClr val="tx1"/>
                          </a:solidFill>
                          <a:latin typeface="+mn-lt"/>
                          <a:ea typeface="+mn-ea"/>
                          <a:cs typeface="+mn-cs"/>
                        </a:rPr>
                        <a:t>システムの構築段階</a:t>
                      </a:r>
                      <a:endParaRPr kumimoji="1" lang="ja-JP" altLang="en-US"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h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都道府県</a:t>
                      </a:r>
                      <a:endParaRPr kumimoji="1" lang="en-US" altLang="ja-JP"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保健所保健師の役割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kumimoji="1" lang="ja-JP" altLang="en-US" sz="1050" dirty="0" smtClean="0">
                          <a:solidFill>
                            <a:schemeClr val="tx1"/>
                          </a:solidFill>
                        </a:rPr>
                        <a:t>都道府県保健所保健師の具体的な取り組み</a:t>
                      </a:r>
                      <a:endParaRPr kumimoji="1" lang="ja-JP" alt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252381">
                <a:tc rowSpan="2">
                  <a:txBody>
                    <a:bodyPr/>
                    <a:lstStyle/>
                    <a:p>
                      <a:r>
                        <a:rPr kumimoji="1" lang="ja-JP" altLang="en-US" b="1" dirty="0" smtClean="0">
                          <a:solidFill>
                            <a:schemeClr val="tx1"/>
                          </a:solidFill>
                        </a:rPr>
                        <a:t>　　　サービス提供体制の整備・　役割合意形成</a:t>
                      </a:r>
                      <a:endParaRPr kumimoji="1" lang="ja-JP" altLang="en-US" b="1"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rowSpan="2">
                  <a:txBody>
                    <a:bodyPr/>
                    <a:lstStyle/>
                    <a:p>
                      <a:pPr algn="l"/>
                      <a:r>
                        <a:rPr kumimoji="1" lang="ja-JP" altLang="en-US" sz="1400" dirty="0" smtClean="0">
                          <a:solidFill>
                            <a:schemeClr val="tx1"/>
                          </a:solidFill>
                        </a:rPr>
                        <a:t>関係者で課題解決にむけて協議・検討し、方針を合意し、既存のサービス提供体制を評価した上で必要なサービス提供体制を整備し、各々が役割について合意する</a:t>
                      </a:r>
                    </a:p>
                    <a:p>
                      <a:pPr algn="dist"/>
                      <a:endParaRPr kumimoji="1" lang="ja-JP" altLang="en-US" sz="1200"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FC8"/>
                    </a:solidFill>
                  </a:tcPr>
                </a:tc>
                <a:tc>
                  <a:txBody>
                    <a:bodyPr/>
                    <a:lstStyle/>
                    <a:p>
                      <a:r>
                        <a:rPr kumimoji="1" lang="ja-JP" altLang="en-US" sz="1400" b="0" i="0" u="none" strike="noStrike" kern="1200" baseline="0" dirty="0" smtClean="0">
                          <a:solidFill>
                            <a:schemeClr val="dk1"/>
                          </a:solidFill>
                          <a:latin typeface="+mn-lt"/>
                          <a:ea typeface="+mn-ea"/>
                          <a:cs typeface="+mn-cs"/>
                        </a:rPr>
                        <a:t>課題解決にむけて、関係者と共に既存のサービス提供体制を評価する</a:t>
                      </a: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22. </a:t>
                      </a:r>
                      <a:r>
                        <a:rPr kumimoji="1" lang="ja-JP" altLang="en-US" sz="1200" b="1" dirty="0" smtClean="0">
                          <a:solidFill>
                            <a:schemeClr val="tx1"/>
                          </a:solidFill>
                          <a:latin typeface="+mn-ea"/>
                          <a:ea typeface="+mn-ea"/>
                        </a:rPr>
                        <a:t>既存のサービス提供体制における目標及び評価指標を設定する</a:t>
                      </a:r>
                    </a:p>
                    <a:p>
                      <a:r>
                        <a:rPr kumimoji="1" lang="ja-JP" altLang="en-US" sz="1200" dirty="0" smtClean="0">
                          <a:solidFill>
                            <a:schemeClr val="tx1"/>
                          </a:solidFill>
                          <a:latin typeface="+mn-ea"/>
                          <a:ea typeface="+mn-ea"/>
                        </a:rPr>
                        <a:t>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市町村を含め関係者との取り組みや役割を評価することができる会議のあり方を検討する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会議体自体の評価を行う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協議した内容を振り返り、評価が行えるよう評価指標を示す </a:t>
                      </a:r>
                    </a:p>
                    <a:p>
                      <a:r>
                        <a:rPr kumimoji="1" lang="en-US" altLang="ja-JP" sz="1200" b="1" dirty="0" smtClean="0">
                          <a:solidFill>
                            <a:schemeClr val="tx1"/>
                          </a:solidFill>
                          <a:latin typeface="+mn-ea"/>
                          <a:ea typeface="+mn-ea"/>
                        </a:rPr>
                        <a:t>23. </a:t>
                      </a:r>
                      <a:r>
                        <a:rPr kumimoji="1" lang="ja-JP" altLang="en-US" sz="1200" b="1" dirty="0" smtClean="0">
                          <a:solidFill>
                            <a:schemeClr val="tx1"/>
                          </a:solidFill>
                          <a:latin typeface="+mn-ea"/>
                          <a:ea typeface="+mn-ea"/>
                        </a:rPr>
                        <a:t>既存のサービス提供体制の評価を実施する</a:t>
                      </a:r>
                    </a:p>
                    <a:p>
                      <a:endParaRPr kumimoji="1" lang="en-US" altLang="ja-JP" sz="1200" dirty="0" smtClean="0">
                        <a:solidFill>
                          <a:srgbClr val="B0A692"/>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課題に対する各関係者の対応状況についてフィードバックを得てモニタリングを行う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地域移行支援の各会議の取り組みについて年に沿って経過を表に整理する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49198">
                <a:tc vMerge="1">
                  <a:txBody>
                    <a:bodyPr/>
                    <a:lstStyle/>
                    <a:p>
                      <a:endParaRPr kumimoji="1" lang="ja-JP" altLang="en-US" dirty="0"/>
                    </a:p>
                  </a:txBody>
                  <a:tcPr>
                    <a:solidFill>
                      <a:srgbClr val="F9955D"/>
                    </a:solidFill>
                  </a:tcPr>
                </a:tc>
                <a:tc vMerge="1">
                  <a:txBody>
                    <a:bodyPr/>
                    <a:lstStyle/>
                    <a:p>
                      <a:endParaRPr kumimoji="1" lang="ja-JP" altLang="en-US" dirty="0"/>
                    </a:p>
                  </a:txBody>
                  <a:tcPr/>
                </a:tc>
                <a:tc>
                  <a:txBody>
                    <a:bodyPr/>
                    <a:lstStyle/>
                    <a:p>
                      <a:r>
                        <a:rPr kumimoji="1" lang="ja-JP" altLang="en-US" sz="1400" b="0" i="0" u="none" strike="noStrike" kern="1200" baseline="0" dirty="0" smtClean="0">
                          <a:solidFill>
                            <a:schemeClr val="dk1"/>
                          </a:solidFill>
                          <a:latin typeface="+mn-lt"/>
                          <a:ea typeface="+mn-ea"/>
                          <a:cs typeface="+mn-cs"/>
                        </a:rPr>
                        <a:t>課題解決にむけて、関係者と共に必要なサービス提供体制の方策を決定し、合意形成する </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24. </a:t>
                      </a:r>
                      <a:r>
                        <a:rPr kumimoji="1" lang="ja-JP" altLang="en-US" sz="1200" b="1" dirty="0" smtClean="0">
                          <a:solidFill>
                            <a:schemeClr val="tx1"/>
                          </a:solidFill>
                          <a:latin typeface="+mn-ea"/>
                          <a:ea typeface="+mn-ea"/>
                        </a:rPr>
                        <a:t>市町村間でサービス提供体制を共有し解決や発展を図る</a:t>
                      </a:r>
                    </a:p>
                    <a:p>
                      <a:r>
                        <a:rPr kumimoji="1" lang="en-US" altLang="ja-JP" sz="1200" b="1" dirty="0" smtClean="0">
                          <a:solidFill>
                            <a:schemeClr val="tx1"/>
                          </a:solidFill>
                          <a:latin typeface="+mn-ea"/>
                          <a:ea typeface="+mn-ea"/>
                        </a:rPr>
                        <a:t>25. </a:t>
                      </a:r>
                      <a:r>
                        <a:rPr kumimoji="1" lang="ja-JP" altLang="en-US" sz="1200" b="1" dirty="0" smtClean="0">
                          <a:solidFill>
                            <a:schemeClr val="tx1"/>
                          </a:solidFill>
                          <a:latin typeface="+mn-ea"/>
                          <a:ea typeface="+mn-ea"/>
                        </a:rPr>
                        <a:t>サービス提供体制の整備の必要性を検討し、必要なサービス提供体制の仕組みを検討する</a:t>
                      </a:r>
                    </a:p>
                    <a:p>
                      <a:endParaRPr kumimoji="1" lang="en-US" altLang="ja-JP" sz="1200" dirty="0" smtClean="0">
                        <a:solidFill>
                          <a:srgbClr val="B0A692"/>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在宅医療介護連携など国の動向を踏まえて管内外の医療機関や県と協働できる体制を検討する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地域のあるべき姿を見据えて事例の検討を通して個別支援から事業化まで検討する</a:t>
                      </a:r>
                    </a:p>
                    <a:p>
                      <a:r>
                        <a:rPr kumimoji="1" lang="en-US" altLang="ja-JP" sz="1200" b="1" dirty="0" smtClean="0">
                          <a:solidFill>
                            <a:schemeClr val="tx1"/>
                          </a:solidFill>
                          <a:latin typeface="+mn-ea"/>
                          <a:ea typeface="+mn-ea"/>
                        </a:rPr>
                        <a:t>26. </a:t>
                      </a:r>
                      <a:r>
                        <a:rPr kumimoji="1" lang="ja-JP" altLang="en-US" sz="1200" b="1" dirty="0" smtClean="0">
                          <a:solidFill>
                            <a:schemeClr val="tx1"/>
                          </a:solidFill>
                          <a:latin typeface="+mn-ea"/>
                          <a:ea typeface="+mn-ea"/>
                        </a:rPr>
                        <a:t>連携ルール運用及び質の担保にむけ、従事者の育成、方策を検討する</a:t>
                      </a:r>
                    </a:p>
                    <a:p>
                      <a:r>
                        <a:rPr kumimoji="1" lang="en-US" altLang="ja-JP" sz="1200" b="1" dirty="0" smtClean="0">
                          <a:solidFill>
                            <a:schemeClr val="tx1"/>
                          </a:solidFill>
                          <a:latin typeface="+mn-ea"/>
                          <a:ea typeface="+mn-ea"/>
                        </a:rPr>
                        <a:t>27. </a:t>
                      </a:r>
                      <a:r>
                        <a:rPr kumimoji="1" lang="ja-JP" altLang="en-US" sz="1200" b="1" dirty="0" smtClean="0">
                          <a:solidFill>
                            <a:schemeClr val="tx1"/>
                          </a:solidFill>
                          <a:latin typeface="+mn-ea"/>
                          <a:ea typeface="+mn-ea"/>
                        </a:rPr>
                        <a:t>事業や施策の住民理解を促進するための方策を検討する</a:t>
                      </a:r>
                    </a:p>
                    <a:p>
                      <a:r>
                        <a:rPr kumimoji="1" lang="en-US" altLang="ja-JP" sz="1200" b="1" dirty="0" smtClean="0">
                          <a:solidFill>
                            <a:schemeClr val="tx1"/>
                          </a:solidFill>
                          <a:latin typeface="+mn-ea"/>
                          <a:ea typeface="+mn-ea"/>
                        </a:rPr>
                        <a:t>28. </a:t>
                      </a:r>
                      <a:r>
                        <a:rPr kumimoji="1" lang="ja-JP" altLang="en-US" sz="1200" b="1" dirty="0" smtClean="0">
                          <a:solidFill>
                            <a:schemeClr val="tx1"/>
                          </a:solidFill>
                          <a:latin typeface="+mn-ea"/>
                          <a:ea typeface="+mn-ea"/>
                        </a:rPr>
                        <a:t>関係者間で相互に役割を明確化し、合意形成を図る </a:t>
                      </a:r>
                    </a:p>
                    <a:p>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テキスト ボックス 5"/>
          <p:cNvSpPr txBox="1"/>
          <p:nvPr/>
        </p:nvSpPr>
        <p:spPr>
          <a:xfrm>
            <a:off x="172500" y="1331152"/>
            <a:ext cx="266412" cy="307777"/>
          </a:xfrm>
          <a:prstGeom prst="rect">
            <a:avLst/>
          </a:prstGeom>
          <a:noFill/>
          <a:ln>
            <a:solidFill>
              <a:schemeClr val="tx1"/>
            </a:solidFill>
          </a:ln>
        </p:spPr>
        <p:txBody>
          <a:bodyPr wrap="square" rtlCol="0">
            <a:spAutoFit/>
          </a:bodyPr>
          <a:lstStyle/>
          <a:p>
            <a:pPr algn="ctr"/>
            <a:r>
              <a:rPr lang="ja-JP" altLang="en-US" sz="1400" b="1" dirty="0"/>
              <a:t>３</a:t>
            </a:r>
          </a:p>
        </p:txBody>
      </p:sp>
      <p:sp>
        <p:nvSpPr>
          <p:cNvPr id="9" name="正方形/長方形 8"/>
          <p:cNvSpPr/>
          <p:nvPr/>
        </p:nvSpPr>
        <p:spPr>
          <a:xfrm>
            <a:off x="2657856" y="1423575"/>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0" name="正方形/長方形 9"/>
          <p:cNvSpPr/>
          <p:nvPr/>
        </p:nvSpPr>
        <p:spPr>
          <a:xfrm>
            <a:off x="2657856" y="2335085"/>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1" name="正方形/長方形 10"/>
          <p:cNvSpPr/>
          <p:nvPr/>
        </p:nvSpPr>
        <p:spPr>
          <a:xfrm>
            <a:off x="2657856" y="3861975"/>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2" name="スライド番号プレースホルダー 1"/>
          <p:cNvSpPr>
            <a:spLocks noGrp="1"/>
          </p:cNvSpPr>
          <p:nvPr>
            <p:ph type="sldNum" sz="quarter" idx="12"/>
          </p:nvPr>
        </p:nvSpPr>
        <p:spPr/>
        <p:txBody>
          <a:bodyPr/>
          <a:lstStyle/>
          <a:p>
            <a:fld id="{39120F6A-5BAE-4860-9898-38BC5CBC6A99}" type="slidenum">
              <a:rPr kumimoji="1" lang="ja-JP" altLang="en-US" smtClean="0"/>
              <a:t>11</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sp>
        <p:nvSpPr>
          <p:cNvPr id="12" name="テキスト ボックス 11"/>
          <p:cNvSpPr txBox="1"/>
          <p:nvPr/>
        </p:nvSpPr>
        <p:spPr>
          <a:xfrm>
            <a:off x="0" y="-32951"/>
            <a:ext cx="8753856" cy="461665"/>
          </a:xfrm>
          <a:prstGeom prst="rect">
            <a:avLst/>
          </a:prstGeom>
          <a:noFill/>
        </p:spPr>
        <p:txBody>
          <a:bodyPr wrap="square" rtlCol="0">
            <a:spAutoFit/>
          </a:bodyPr>
          <a:lstStyle/>
          <a:p>
            <a:r>
              <a:rPr lang="en-US" altLang="ja-JP" sz="1200" b="1" dirty="0">
                <a:latin typeface="+mj-ea"/>
              </a:rPr>
              <a:t>【</a:t>
            </a:r>
            <a:r>
              <a:rPr lang="ja-JP" altLang="en-US" sz="1200" b="1" dirty="0">
                <a:latin typeface="+mj-ea"/>
              </a:rPr>
              <a:t>表</a:t>
            </a:r>
            <a:r>
              <a:rPr lang="en-US" altLang="ja-JP" sz="1200" b="1" dirty="0">
                <a:latin typeface="+mj-ea"/>
              </a:rPr>
              <a:t>1】</a:t>
            </a:r>
          </a:p>
          <a:p>
            <a:pPr eaLnBrk="0" hangingPunct="0"/>
            <a:r>
              <a:rPr lang="ja-JP" altLang="en-US" sz="1200" b="1" dirty="0">
                <a:latin typeface="+mj-ea"/>
              </a:rPr>
              <a:t>地域包括ケアの実現を支える保健医療福祉連携システムの構築段階と都道府県保健所保健師の役割と取り組み </a:t>
            </a:r>
            <a:r>
              <a:rPr lang="en-US" altLang="ja-JP" sz="1200" b="1" dirty="0">
                <a:latin typeface="+mj-ea"/>
              </a:rPr>
              <a:t>【</a:t>
            </a:r>
            <a:r>
              <a:rPr lang="ja-JP" altLang="en-US" sz="1200" b="1" dirty="0">
                <a:latin typeface="+mj-ea"/>
              </a:rPr>
              <a:t>令和</a:t>
            </a:r>
            <a:r>
              <a:rPr lang="en-US" altLang="ja-JP" sz="1200" b="1" dirty="0">
                <a:latin typeface="+mj-ea"/>
              </a:rPr>
              <a:t>2</a:t>
            </a:r>
            <a:r>
              <a:rPr lang="ja-JP" altLang="en-US" sz="1200" b="1" dirty="0">
                <a:latin typeface="+mj-ea"/>
              </a:rPr>
              <a:t>年度版</a:t>
            </a:r>
            <a:r>
              <a:rPr lang="en-US" altLang="ja-JP" sz="1200" b="1" dirty="0">
                <a:latin typeface="+mj-ea"/>
              </a:rPr>
              <a:t>】</a:t>
            </a:r>
            <a:endParaRPr lang="en-US" altLang="ja-JP" sz="1000" b="1" dirty="0"/>
          </a:p>
        </p:txBody>
      </p:sp>
      <p:pic>
        <p:nvPicPr>
          <p:cNvPr id="4" name="210826_1050">
            <a:hlinkClick r:id="" action="ppaction://media"/>
          </p:cNvPr>
          <p:cNvPicPr>
            <a:picLocks noChangeAspect="1"/>
          </p:cNvPicPr>
          <p:nvPr>
            <a:audioFile r:link="rId1"/>
            <p:extLst>
              <p:ext uri="{DAA4B4D4-6D71-4841-9C94-3DE7FCFB9230}">
                <p14:media xmlns:p14="http://schemas.microsoft.com/office/powerpoint/2010/main" r:embed="rId2">
                  <p14:trim st="1187000" end="270700.4166"/>
                </p14:media>
              </p:ext>
            </p:extLst>
          </p:nvPr>
        </p:nvPicPr>
        <p:blipFill>
          <a:blip r:embed="rId5"/>
          <a:stretch>
            <a:fillRect/>
          </a:stretch>
        </p:blipFill>
        <p:spPr>
          <a:xfrm>
            <a:off x="8497827" y="6111878"/>
            <a:ext cx="609600" cy="609600"/>
          </a:xfrm>
          <a:prstGeom prst="rect">
            <a:avLst/>
          </a:prstGeom>
        </p:spPr>
      </p:pic>
    </p:spTree>
    <p:extLst>
      <p:ext uri="{BB962C8B-B14F-4D97-AF65-F5344CB8AC3E}">
        <p14:creationId xmlns:p14="http://schemas.microsoft.com/office/powerpoint/2010/main" val="396920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4187871828"/>
              </p:ext>
            </p:extLst>
          </p:nvPr>
        </p:nvGraphicFramePr>
        <p:xfrm>
          <a:off x="60962" y="487683"/>
          <a:ext cx="8951235" cy="5504629"/>
        </p:xfrm>
        <a:graphic>
          <a:graphicData uri="http://schemas.openxmlformats.org/drawingml/2006/table">
            <a:tbl>
              <a:tblPr firstRow="1" bandRow="1">
                <a:tableStyleId>{5C22544A-7EE6-4342-B048-85BDC9FD1C3A}</a:tableStyleId>
              </a:tblPr>
              <a:tblGrid>
                <a:gridCol w="482643"/>
                <a:gridCol w="760941"/>
                <a:gridCol w="1008000"/>
                <a:gridCol w="6699651"/>
              </a:tblGrid>
              <a:tr h="649141">
                <a:tc gridSpan="2">
                  <a:txBody>
                    <a:bodyPr/>
                    <a:lstStyle/>
                    <a:p>
                      <a:r>
                        <a:rPr kumimoji="1" lang="ja-JP" altLang="en-US" sz="900" b="1" i="0" u="none" strike="noStrike" kern="1200" baseline="0" dirty="0" smtClean="0">
                          <a:solidFill>
                            <a:schemeClr val="tx1"/>
                          </a:solidFill>
                          <a:latin typeface="+mn-lt"/>
                          <a:ea typeface="+mn-ea"/>
                          <a:cs typeface="+mn-cs"/>
                        </a:rPr>
                        <a:t>保健医療福祉連携</a:t>
                      </a:r>
                    </a:p>
                    <a:p>
                      <a:r>
                        <a:rPr kumimoji="1" lang="ja-JP" altLang="en-US" sz="900" b="1" i="0" u="none" strike="noStrike" kern="1200" baseline="0" dirty="0" smtClean="0">
                          <a:solidFill>
                            <a:schemeClr val="tx1"/>
                          </a:solidFill>
                          <a:latin typeface="+mn-lt"/>
                          <a:ea typeface="+mn-ea"/>
                          <a:cs typeface="+mn-cs"/>
                        </a:rPr>
                        <a:t>システムの構築段階</a:t>
                      </a:r>
                      <a:endParaRPr kumimoji="1" lang="ja-JP" altLang="en-US"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h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都道府県</a:t>
                      </a:r>
                      <a:endParaRPr kumimoji="1" lang="en-US" altLang="ja-JP"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保健所保健師の役割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kumimoji="1" lang="ja-JP" altLang="en-US" sz="1050" dirty="0" smtClean="0">
                          <a:solidFill>
                            <a:schemeClr val="tx1"/>
                          </a:solidFill>
                        </a:rPr>
                        <a:t>都道府県保健所保健師の具体的な取り組み</a:t>
                      </a:r>
                      <a:endParaRPr kumimoji="1" lang="ja-JP" alt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522283">
                <a:tc rowSpan="2">
                  <a:txBody>
                    <a:bodyPr/>
                    <a:lstStyle/>
                    <a:p>
                      <a:r>
                        <a:rPr kumimoji="1" lang="ja-JP" altLang="en-US" b="1" dirty="0" smtClean="0">
                          <a:solidFill>
                            <a:schemeClr val="tx1"/>
                          </a:solidFill>
                        </a:rPr>
                        <a:t>　　　サービス提供体制の運用・　評価・　改善</a:t>
                      </a:r>
                      <a:endParaRPr kumimoji="1" lang="ja-JP" altLang="en-US" b="1"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rowSpan="2">
                  <a:txBody>
                    <a:bodyPr/>
                    <a:lstStyle/>
                    <a:p>
                      <a:pPr algn="l"/>
                      <a:r>
                        <a:rPr kumimoji="1" lang="ja-JP" altLang="en-US" sz="1400" dirty="0" smtClean="0">
                          <a:solidFill>
                            <a:schemeClr val="tx1"/>
                          </a:solidFill>
                        </a:rPr>
                        <a:t>関係者が協働し、サービス提供体制を運用できるように働きかけ、実施したサービス提供体制を評価・改善する</a:t>
                      </a:r>
                      <a:endParaRPr kumimoji="1" lang="ja-JP" altLang="en-US" sz="1200"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FC8"/>
                    </a:solidFill>
                  </a:tcPr>
                </a:tc>
                <a:tc>
                  <a:txBody>
                    <a:bodyPr/>
                    <a:lstStyle/>
                    <a:p>
                      <a:r>
                        <a:rPr kumimoji="1" lang="ja-JP" altLang="en-US" sz="1400" b="0" i="0" u="none" strike="noStrike" kern="1200" baseline="0" dirty="0" smtClean="0">
                          <a:solidFill>
                            <a:schemeClr val="dk1"/>
                          </a:solidFill>
                          <a:latin typeface="+mn-lt"/>
                          <a:ea typeface="+mn-ea"/>
                          <a:cs typeface="+mn-cs"/>
                        </a:rPr>
                        <a:t>関係者と協働し、サービス提供体制を運用できるように働きかける</a:t>
                      </a: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29.</a:t>
                      </a:r>
                      <a:r>
                        <a:rPr kumimoji="1" lang="ja-JP" altLang="en-US" sz="1200" b="1" baseline="0" dirty="0" smtClean="0">
                          <a:solidFill>
                            <a:schemeClr val="tx1"/>
                          </a:solidFill>
                          <a:latin typeface="+mn-ea"/>
                          <a:ea typeface="+mn-ea"/>
                        </a:rPr>
                        <a:t> </a:t>
                      </a:r>
                      <a:r>
                        <a:rPr kumimoji="1" lang="ja-JP" altLang="en-US" sz="1200" b="1" dirty="0" smtClean="0">
                          <a:solidFill>
                            <a:schemeClr val="tx1"/>
                          </a:solidFill>
                          <a:latin typeface="+mn-ea"/>
                          <a:ea typeface="+mn-ea"/>
                        </a:rPr>
                        <a:t>予算や人員を確保し事業計画を策定し事業化・施策化する</a:t>
                      </a:r>
                    </a:p>
                    <a:p>
                      <a:r>
                        <a:rPr kumimoji="1" lang="ja-JP" altLang="en-US" sz="1200" dirty="0" smtClean="0">
                          <a:solidFill>
                            <a:schemeClr val="tx1"/>
                          </a:solidFill>
                          <a:latin typeface="+mn-ea"/>
                          <a:ea typeface="+mn-ea"/>
                        </a:rPr>
                        <a:t>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地域診断に基づき、退院調整ルールや認知症初期集中支援チーム等広域的な体制作りのための事業を立ち上げる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医療・介護・保健等のサービス提供体制に係るデータについてストラクチャー、プロセス、アウトカムを指標で可視化する</a:t>
                      </a:r>
                    </a:p>
                    <a:p>
                      <a:r>
                        <a:rPr kumimoji="1" lang="en-US" altLang="ja-JP" sz="1200" b="1" dirty="0" smtClean="0">
                          <a:solidFill>
                            <a:schemeClr val="tx1"/>
                          </a:solidFill>
                          <a:latin typeface="+mn-ea"/>
                          <a:ea typeface="+mn-ea"/>
                        </a:rPr>
                        <a:t>30. </a:t>
                      </a:r>
                      <a:r>
                        <a:rPr kumimoji="1" lang="ja-JP" altLang="en-US" sz="1200" b="1" dirty="0" smtClean="0">
                          <a:solidFill>
                            <a:schemeClr val="tx1"/>
                          </a:solidFill>
                          <a:latin typeface="+mn-ea"/>
                          <a:ea typeface="+mn-ea"/>
                        </a:rPr>
                        <a:t>関係者及び組織内に事業や施策を普及・啓発する</a:t>
                      </a:r>
                    </a:p>
                    <a:p>
                      <a:r>
                        <a:rPr kumimoji="1" lang="en-US" altLang="ja-JP" sz="1200" b="1" dirty="0" smtClean="0">
                          <a:solidFill>
                            <a:schemeClr val="tx1"/>
                          </a:solidFill>
                          <a:latin typeface="+mn-ea"/>
                          <a:ea typeface="+mn-ea"/>
                        </a:rPr>
                        <a:t>31. </a:t>
                      </a:r>
                      <a:r>
                        <a:rPr kumimoji="1" lang="ja-JP" altLang="en-US" sz="1200" b="1" dirty="0" smtClean="0">
                          <a:solidFill>
                            <a:schemeClr val="tx1"/>
                          </a:solidFill>
                          <a:latin typeface="+mn-ea"/>
                          <a:ea typeface="+mn-ea"/>
                        </a:rPr>
                        <a:t>保健医療福祉の提供に係る人材育成に関する企画・実施する </a:t>
                      </a:r>
                    </a:p>
                    <a:p>
                      <a:r>
                        <a:rPr kumimoji="1" lang="en-US" altLang="ja-JP" sz="1200" b="1" dirty="0" smtClean="0">
                          <a:solidFill>
                            <a:schemeClr val="tx1"/>
                          </a:solidFill>
                          <a:latin typeface="+mn-ea"/>
                          <a:ea typeface="+mn-ea"/>
                        </a:rPr>
                        <a:t>32. </a:t>
                      </a:r>
                      <a:r>
                        <a:rPr kumimoji="1" lang="ja-JP" altLang="en-US" sz="1200" b="1" dirty="0" smtClean="0">
                          <a:solidFill>
                            <a:schemeClr val="tx1"/>
                          </a:solidFill>
                          <a:latin typeface="+mn-ea"/>
                          <a:ea typeface="+mn-ea"/>
                        </a:rPr>
                        <a:t>関係者に対する直接的支援・マネジメントを行う</a:t>
                      </a:r>
                    </a:p>
                    <a:p>
                      <a:r>
                        <a:rPr kumimoji="1" lang="ja-JP" altLang="en-US" sz="1200" dirty="0" smtClean="0">
                          <a:solidFill>
                            <a:schemeClr val="tx1"/>
                          </a:solidFill>
                          <a:latin typeface="+mn-ea"/>
                          <a:ea typeface="+mn-ea"/>
                        </a:rPr>
                        <a:t>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施策化までのデザインに関する具体的な方法について、市町村や関係者等と共に検討する</a:t>
                      </a:r>
                    </a:p>
                    <a:p>
                      <a:r>
                        <a:rPr kumimoji="1" lang="en-US" altLang="ja-JP" sz="1200" b="1" dirty="0" smtClean="0">
                          <a:solidFill>
                            <a:schemeClr val="tx1"/>
                          </a:solidFill>
                          <a:latin typeface="+mn-ea"/>
                          <a:ea typeface="+mn-ea"/>
                        </a:rPr>
                        <a:t>33. </a:t>
                      </a:r>
                      <a:r>
                        <a:rPr kumimoji="1" lang="ja-JP" altLang="en-US" sz="1200" b="1" dirty="0" smtClean="0">
                          <a:solidFill>
                            <a:schemeClr val="tx1"/>
                          </a:solidFill>
                          <a:latin typeface="+mn-ea"/>
                          <a:ea typeface="+mn-ea"/>
                        </a:rPr>
                        <a:t>住民に事業や施策を普及・啓発する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33205">
                <a:tc vMerge="1">
                  <a:txBody>
                    <a:bodyPr/>
                    <a:lstStyle/>
                    <a:p>
                      <a:endParaRPr kumimoji="1" lang="ja-JP" altLang="en-US" dirty="0"/>
                    </a:p>
                  </a:txBody>
                  <a:tcPr>
                    <a:solidFill>
                      <a:srgbClr val="F9955D"/>
                    </a:solidFill>
                  </a:tcPr>
                </a:tc>
                <a:tc vMerge="1">
                  <a:txBody>
                    <a:bodyPr/>
                    <a:lstStyle/>
                    <a:p>
                      <a:endParaRPr kumimoji="1" lang="ja-JP" altLang="en-US" dirty="0"/>
                    </a:p>
                  </a:txBody>
                  <a:tcPr/>
                </a:tc>
                <a:tc>
                  <a:txBody>
                    <a:bodyPr/>
                    <a:lstStyle/>
                    <a:p>
                      <a:r>
                        <a:rPr kumimoji="1" lang="ja-JP" altLang="en-US" sz="1400" b="0" i="0" u="none" strike="noStrike" kern="1200" baseline="0" dirty="0" smtClean="0">
                          <a:solidFill>
                            <a:schemeClr val="dk1"/>
                          </a:solidFill>
                          <a:latin typeface="+mn-lt"/>
                          <a:ea typeface="+mn-ea"/>
                          <a:cs typeface="+mn-cs"/>
                        </a:rPr>
                        <a:t>関係者と協働し、サービス提供体制を評価・改善する</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34. </a:t>
                      </a:r>
                      <a:r>
                        <a:rPr kumimoji="1" lang="ja-JP" altLang="en-US" sz="1200" b="1" dirty="0" smtClean="0">
                          <a:solidFill>
                            <a:schemeClr val="tx1"/>
                          </a:solidFill>
                          <a:latin typeface="+mn-ea"/>
                          <a:ea typeface="+mn-ea"/>
                        </a:rPr>
                        <a:t>目標及び評価指標を明確に決定する </a:t>
                      </a:r>
                    </a:p>
                    <a:p>
                      <a:r>
                        <a:rPr kumimoji="1" lang="en-US" altLang="ja-JP" sz="1200" b="1" dirty="0" smtClean="0">
                          <a:solidFill>
                            <a:schemeClr val="tx1"/>
                          </a:solidFill>
                          <a:latin typeface="+mn-ea"/>
                          <a:ea typeface="+mn-ea"/>
                        </a:rPr>
                        <a:t>35. </a:t>
                      </a:r>
                      <a:r>
                        <a:rPr kumimoji="1" lang="ja-JP" altLang="en-US" sz="1200" b="1" dirty="0" smtClean="0">
                          <a:solidFill>
                            <a:schemeClr val="tx1"/>
                          </a:solidFill>
                          <a:latin typeface="+mn-ea"/>
                          <a:ea typeface="+mn-ea"/>
                        </a:rPr>
                        <a:t>サービス提供体制についてモニタリング、評価・改善を繰り返し実施する</a:t>
                      </a:r>
                    </a:p>
                    <a:p>
                      <a:endParaRPr kumimoji="1" lang="ja-JP" altLang="en-US"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退院調整ルールや、認知症初期集中支援チーム等、広域的な仕組みを評価し改善する</a:t>
                      </a:r>
                    </a:p>
                    <a:p>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テキスト ボックス 6"/>
          <p:cNvSpPr txBox="1"/>
          <p:nvPr/>
        </p:nvSpPr>
        <p:spPr>
          <a:xfrm>
            <a:off x="172500" y="1270192"/>
            <a:ext cx="266412" cy="307777"/>
          </a:xfrm>
          <a:prstGeom prst="rect">
            <a:avLst/>
          </a:prstGeom>
          <a:noFill/>
          <a:ln>
            <a:solidFill>
              <a:schemeClr val="tx1"/>
            </a:solidFill>
          </a:ln>
        </p:spPr>
        <p:txBody>
          <a:bodyPr wrap="square" rtlCol="0">
            <a:spAutoFit/>
          </a:bodyPr>
          <a:lstStyle/>
          <a:p>
            <a:pPr algn="ctr"/>
            <a:r>
              <a:rPr lang="ja-JP" altLang="en-US" sz="1400" b="1" dirty="0"/>
              <a:t>４</a:t>
            </a:r>
          </a:p>
        </p:txBody>
      </p:sp>
      <p:sp>
        <p:nvSpPr>
          <p:cNvPr id="6" name="正方形/長方形 5"/>
          <p:cNvSpPr/>
          <p:nvPr/>
        </p:nvSpPr>
        <p:spPr>
          <a:xfrm>
            <a:off x="2609088" y="1381888"/>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8" name="正方形/長方形 7"/>
          <p:cNvSpPr/>
          <p:nvPr/>
        </p:nvSpPr>
        <p:spPr>
          <a:xfrm>
            <a:off x="2609088" y="2837847"/>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9" name="正方形/長方形 8"/>
          <p:cNvSpPr/>
          <p:nvPr/>
        </p:nvSpPr>
        <p:spPr>
          <a:xfrm>
            <a:off x="2621280" y="4085533"/>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2" name="スライド番号プレースホルダー 1"/>
          <p:cNvSpPr>
            <a:spLocks noGrp="1"/>
          </p:cNvSpPr>
          <p:nvPr>
            <p:ph type="sldNum" sz="quarter" idx="12"/>
          </p:nvPr>
        </p:nvSpPr>
        <p:spPr/>
        <p:txBody>
          <a:bodyPr/>
          <a:lstStyle/>
          <a:p>
            <a:fld id="{39120F6A-5BAE-4860-9898-38BC5CBC6A99}" type="slidenum">
              <a:rPr kumimoji="1" lang="ja-JP" altLang="en-US" smtClean="0"/>
              <a:t>12</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sp>
        <p:nvSpPr>
          <p:cNvPr id="10" name="テキスト ボックス 9"/>
          <p:cNvSpPr txBox="1"/>
          <p:nvPr/>
        </p:nvSpPr>
        <p:spPr>
          <a:xfrm>
            <a:off x="0" y="-32951"/>
            <a:ext cx="8753856" cy="461665"/>
          </a:xfrm>
          <a:prstGeom prst="rect">
            <a:avLst/>
          </a:prstGeom>
          <a:noFill/>
        </p:spPr>
        <p:txBody>
          <a:bodyPr wrap="square" rtlCol="0">
            <a:spAutoFit/>
          </a:bodyPr>
          <a:lstStyle/>
          <a:p>
            <a:r>
              <a:rPr lang="en-US" altLang="ja-JP" sz="1200" b="1" dirty="0">
                <a:latin typeface="+mj-ea"/>
              </a:rPr>
              <a:t>【</a:t>
            </a:r>
            <a:r>
              <a:rPr lang="ja-JP" altLang="en-US" sz="1200" b="1" dirty="0">
                <a:latin typeface="+mj-ea"/>
              </a:rPr>
              <a:t>表</a:t>
            </a:r>
            <a:r>
              <a:rPr lang="en-US" altLang="ja-JP" sz="1200" b="1" dirty="0">
                <a:latin typeface="+mj-ea"/>
              </a:rPr>
              <a:t>1】</a:t>
            </a:r>
          </a:p>
          <a:p>
            <a:pPr eaLnBrk="0" hangingPunct="0"/>
            <a:r>
              <a:rPr lang="ja-JP" altLang="en-US" sz="1200" b="1" dirty="0">
                <a:latin typeface="+mj-ea"/>
              </a:rPr>
              <a:t>地域包括ケアの実現を支える保健医療福祉連携システムの構築段階と都道府県保健所保健師の役割と取り組み </a:t>
            </a:r>
            <a:r>
              <a:rPr lang="en-US" altLang="ja-JP" sz="1200" b="1" dirty="0">
                <a:latin typeface="+mj-ea"/>
              </a:rPr>
              <a:t>【</a:t>
            </a:r>
            <a:r>
              <a:rPr lang="ja-JP" altLang="en-US" sz="1200" b="1" dirty="0">
                <a:latin typeface="+mj-ea"/>
              </a:rPr>
              <a:t>令和</a:t>
            </a:r>
            <a:r>
              <a:rPr lang="en-US" altLang="ja-JP" sz="1200" b="1" dirty="0">
                <a:latin typeface="+mj-ea"/>
              </a:rPr>
              <a:t>2</a:t>
            </a:r>
            <a:r>
              <a:rPr lang="ja-JP" altLang="en-US" sz="1200" b="1" dirty="0">
                <a:latin typeface="+mj-ea"/>
              </a:rPr>
              <a:t>年度版</a:t>
            </a:r>
            <a:r>
              <a:rPr lang="en-US" altLang="ja-JP" sz="1200" b="1" dirty="0">
                <a:latin typeface="+mj-ea"/>
              </a:rPr>
              <a:t>】</a:t>
            </a:r>
            <a:endParaRPr lang="en-US" altLang="ja-JP" sz="1000" b="1" dirty="0"/>
          </a:p>
        </p:txBody>
      </p:sp>
      <p:pic>
        <p:nvPicPr>
          <p:cNvPr id="11" name="210826_1050">
            <a:hlinkClick r:id="" action="ppaction://media"/>
          </p:cNvPr>
          <p:cNvPicPr>
            <a:picLocks noChangeAspect="1"/>
          </p:cNvPicPr>
          <p:nvPr>
            <a:audioFile r:link="rId1"/>
            <p:extLst>
              <p:ext uri="{DAA4B4D4-6D71-4841-9C94-3DE7FCFB9230}">
                <p14:media xmlns:p14="http://schemas.microsoft.com/office/powerpoint/2010/main" r:embed="rId2">
                  <p14:trim st="1257000" end="195700.4166"/>
                </p14:media>
              </p:ext>
            </p:extLst>
          </p:nvPr>
        </p:nvPicPr>
        <p:blipFill>
          <a:blip r:embed="rId5"/>
          <a:stretch>
            <a:fillRect/>
          </a:stretch>
        </p:blipFill>
        <p:spPr>
          <a:xfrm>
            <a:off x="8515350" y="6111878"/>
            <a:ext cx="609600" cy="609600"/>
          </a:xfrm>
          <a:prstGeom prst="rect">
            <a:avLst/>
          </a:prstGeom>
        </p:spPr>
      </p:pic>
    </p:spTree>
    <p:extLst>
      <p:ext uri="{BB962C8B-B14F-4D97-AF65-F5344CB8AC3E}">
        <p14:creationId xmlns:p14="http://schemas.microsoft.com/office/powerpoint/2010/main" val="20874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9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8385464" cy="461665"/>
          </a:xfrm>
          <a:prstGeom prst="rect">
            <a:avLst/>
          </a:prstGeom>
          <a:noFill/>
        </p:spPr>
        <p:txBody>
          <a:bodyPr wrap="square" rtlCol="0">
            <a:spAutoFit/>
          </a:bodyPr>
          <a:lstStyle/>
          <a:p>
            <a:r>
              <a:rPr lang="en-US" altLang="ja-JP" sz="1100" b="1" dirty="0">
                <a:latin typeface="+mj-ea"/>
              </a:rPr>
              <a:t>【</a:t>
            </a:r>
            <a:r>
              <a:rPr lang="ja-JP" altLang="en-US" sz="1100" b="1" dirty="0">
                <a:latin typeface="+mj-ea"/>
              </a:rPr>
              <a:t>図１</a:t>
            </a:r>
            <a:r>
              <a:rPr lang="en-US" altLang="ja-JP" sz="1100" b="1" dirty="0">
                <a:latin typeface="+mj-ea"/>
              </a:rPr>
              <a:t>】</a:t>
            </a:r>
          </a:p>
          <a:p>
            <a:pPr eaLnBrk="0" hangingPunct="0"/>
            <a:r>
              <a:rPr lang="ja-JP" altLang="en-US" sz="1100" b="1" dirty="0">
                <a:latin typeface="+mj-ea"/>
              </a:rPr>
              <a:t>保健医療福祉連携システムの構築にむけた連携モデル</a:t>
            </a:r>
            <a:r>
              <a:rPr lang="ja-JP" altLang="en-US" sz="1200" b="1" dirty="0"/>
              <a:t>　</a:t>
            </a:r>
            <a:r>
              <a:rPr lang="ja-JP" altLang="en-US" sz="900" b="1" dirty="0"/>
              <a:t>～保健所保健師と市町村・関係者・県本庁との相互の働きかけに焦点をあてて～</a:t>
            </a:r>
            <a:endParaRPr lang="en-US" altLang="ja-JP" sz="900" b="1" dirty="0"/>
          </a:p>
        </p:txBody>
      </p:sp>
      <p:sp>
        <p:nvSpPr>
          <p:cNvPr id="7" name="角丸四角形 6"/>
          <p:cNvSpPr/>
          <p:nvPr/>
        </p:nvSpPr>
        <p:spPr>
          <a:xfrm>
            <a:off x="38100" y="540328"/>
            <a:ext cx="9044663" cy="5974772"/>
          </a:xfrm>
          <a:prstGeom prst="roundRect">
            <a:avLst>
              <a:gd name="adj" fmla="val 909"/>
            </a:avLst>
          </a:prstGeom>
          <a:solidFill>
            <a:schemeClr val="accent6">
              <a:lumMod val="20000"/>
              <a:lumOff val="80000"/>
            </a:schemeClr>
          </a:solid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p>
        </p:txBody>
      </p:sp>
      <p:sp>
        <p:nvSpPr>
          <p:cNvPr id="9" name="テキスト ボックス 8"/>
          <p:cNvSpPr txBox="1"/>
          <p:nvPr/>
        </p:nvSpPr>
        <p:spPr>
          <a:xfrm>
            <a:off x="83127" y="609680"/>
            <a:ext cx="3014302" cy="395336"/>
          </a:xfrm>
          <a:prstGeom prst="roundRect">
            <a:avLst/>
          </a:prstGeom>
          <a:ln w="9525"/>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r>
              <a:rPr lang="ja-JP" altLang="en-US" sz="900" b="1" dirty="0">
                <a:solidFill>
                  <a:schemeClr val="accent1">
                    <a:lumMod val="75000"/>
                  </a:schemeClr>
                </a:solidFill>
              </a:rPr>
              <a:t>市町村保健師</a:t>
            </a:r>
          </a:p>
        </p:txBody>
      </p:sp>
      <p:sp>
        <p:nvSpPr>
          <p:cNvPr id="10" name="テキスト ボックス 9"/>
          <p:cNvSpPr txBox="1"/>
          <p:nvPr/>
        </p:nvSpPr>
        <p:spPr>
          <a:xfrm>
            <a:off x="869567" y="650672"/>
            <a:ext cx="2303225" cy="323165"/>
          </a:xfrm>
          <a:prstGeom prst="rect">
            <a:avLst/>
          </a:prstGeom>
          <a:noFill/>
        </p:spPr>
        <p:txBody>
          <a:bodyPr wrap="square" rtlCol="0">
            <a:spAutoFit/>
          </a:bodyPr>
          <a:lstStyle/>
          <a:p>
            <a:r>
              <a:rPr lang="ja-JP" altLang="en-US" sz="750" dirty="0">
                <a:solidFill>
                  <a:schemeClr val="accent1">
                    <a:lumMod val="60000"/>
                    <a:lumOff val="40000"/>
                  </a:schemeClr>
                </a:solidFill>
              </a:rPr>
              <a:t>●</a:t>
            </a:r>
            <a:r>
              <a:rPr lang="ja-JP" altLang="en-US" sz="750" dirty="0"/>
              <a:t>多職種と連携し、事業を推進</a:t>
            </a:r>
            <a:endParaRPr lang="en-US" altLang="ja-JP" sz="750" dirty="0"/>
          </a:p>
          <a:p>
            <a:r>
              <a:rPr lang="ja-JP" altLang="en-US" sz="750" dirty="0">
                <a:solidFill>
                  <a:schemeClr val="accent1">
                    <a:lumMod val="60000"/>
                    <a:lumOff val="40000"/>
                  </a:schemeClr>
                </a:solidFill>
              </a:rPr>
              <a:t>●</a:t>
            </a:r>
            <a:r>
              <a:rPr lang="ja-JP" altLang="en-US" sz="750" dirty="0"/>
              <a:t>課題解決にむけ関係者を参集し会議を企画、開催</a:t>
            </a:r>
          </a:p>
        </p:txBody>
      </p:sp>
      <p:sp>
        <p:nvSpPr>
          <p:cNvPr id="11" name="角丸四角形 10"/>
          <p:cNvSpPr/>
          <p:nvPr/>
        </p:nvSpPr>
        <p:spPr>
          <a:xfrm>
            <a:off x="83126" y="1254670"/>
            <a:ext cx="4275320" cy="4583720"/>
          </a:xfrm>
          <a:prstGeom prst="roundRect">
            <a:avLst>
              <a:gd name="adj" fmla="val 1250"/>
            </a:avLst>
          </a:prstGeom>
          <a:solidFill>
            <a:srgbClr val="FEE8EA"/>
          </a:solidFill>
          <a:ln>
            <a:solidFill>
              <a:schemeClr val="bg1"/>
            </a:solidFill>
          </a:ln>
          <a:effectLst>
            <a:outerShdw blurRad="50800" dist="38100" dir="2700000" algn="tl" rotWithShape="0">
              <a:srgbClr val="996600">
                <a:alpha val="5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p:cNvSpPr txBox="1"/>
          <p:nvPr/>
        </p:nvSpPr>
        <p:spPr>
          <a:xfrm>
            <a:off x="83126" y="1301237"/>
            <a:ext cx="1086646" cy="223746"/>
          </a:xfrm>
          <a:prstGeom prst="rect">
            <a:avLst/>
          </a:prstGeom>
          <a:noFill/>
        </p:spPr>
        <p:txBody>
          <a:bodyPr wrap="none" rtlCol="0">
            <a:normAutofit lnSpcReduction="10000"/>
          </a:bodyPr>
          <a:lstStyle/>
          <a:p>
            <a:r>
              <a:rPr lang="ja-JP" altLang="en-US" sz="900" b="1" dirty="0"/>
              <a:t>●●●保健所管内</a:t>
            </a:r>
          </a:p>
        </p:txBody>
      </p:sp>
      <p:sp>
        <p:nvSpPr>
          <p:cNvPr id="13" name="角丸四角形 12"/>
          <p:cNvSpPr/>
          <p:nvPr/>
        </p:nvSpPr>
        <p:spPr>
          <a:xfrm>
            <a:off x="11551686" y="6775372"/>
            <a:ext cx="424683" cy="546592"/>
          </a:xfrm>
          <a:prstGeom prst="roundRect">
            <a:avLst>
              <a:gd name="adj" fmla="val 1250"/>
            </a:avLst>
          </a:prstGeom>
          <a:solidFill>
            <a:srgbClr val="FEE8EA"/>
          </a:solidFill>
          <a:ln>
            <a:solidFill>
              <a:schemeClr val="bg1"/>
            </a:solidFill>
          </a:ln>
          <a:effectLst>
            <a:outerShdw blurRad="50800" dist="38100" dir="2700000" algn="tl" rotWithShape="0">
              <a:srgbClr val="C462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p:cNvSpPr txBox="1"/>
          <p:nvPr/>
        </p:nvSpPr>
        <p:spPr>
          <a:xfrm>
            <a:off x="443968" y="1575654"/>
            <a:ext cx="3735112" cy="1418302"/>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endParaRPr lang="ja-JP" altLang="en-US" sz="1100" dirty="0">
              <a:solidFill>
                <a:schemeClr val="accent1">
                  <a:lumMod val="75000"/>
                </a:schemeClr>
              </a:solidFill>
            </a:endParaRPr>
          </a:p>
        </p:txBody>
      </p:sp>
      <p:cxnSp>
        <p:nvCxnSpPr>
          <p:cNvPr id="76" name="カギ線コネクタ 75"/>
          <p:cNvCxnSpPr/>
          <p:nvPr/>
        </p:nvCxnSpPr>
        <p:spPr>
          <a:xfrm>
            <a:off x="2576585" y="1925222"/>
            <a:ext cx="886103" cy="754876"/>
          </a:xfrm>
          <a:prstGeom prst="bentConnector3">
            <a:avLst>
              <a:gd name="adj1" fmla="val 34196"/>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 name="グループ化 23"/>
          <p:cNvGrpSpPr/>
          <p:nvPr/>
        </p:nvGrpSpPr>
        <p:grpSpPr>
          <a:xfrm>
            <a:off x="685961" y="1721700"/>
            <a:ext cx="936000" cy="1019797"/>
            <a:chOff x="747326" y="1715070"/>
            <a:chExt cx="936000" cy="1019797"/>
          </a:xfrm>
          <a:effectLst>
            <a:outerShdw blurRad="50800" dist="38100" dir="2700000" algn="tl" rotWithShape="0">
              <a:schemeClr val="accent1">
                <a:alpha val="40000"/>
              </a:schemeClr>
            </a:outerShdw>
          </a:effectLst>
        </p:grpSpPr>
        <p:sp>
          <p:nvSpPr>
            <p:cNvPr id="16" name="円/楕円 15"/>
            <p:cNvSpPr/>
            <p:nvPr/>
          </p:nvSpPr>
          <p:spPr>
            <a:xfrm>
              <a:off x="747326" y="1715070"/>
              <a:ext cx="936000" cy="936000"/>
            </a:xfrm>
            <a:prstGeom prst="ellipse">
              <a:avLst/>
            </a:prstGeom>
            <a:ln>
              <a:noFill/>
            </a:ln>
            <a:effectLst>
              <a:outerShdw blurRad="76200" dist="76200" dir="2700000" algn="tl"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円/楕円 16"/>
            <p:cNvSpPr/>
            <p:nvPr/>
          </p:nvSpPr>
          <p:spPr>
            <a:xfrm>
              <a:off x="1035326" y="200307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住民</a:t>
              </a:r>
            </a:p>
          </p:txBody>
        </p:sp>
        <p:sp>
          <p:nvSpPr>
            <p:cNvPr id="18" name="円/楕円 17"/>
            <p:cNvSpPr/>
            <p:nvPr/>
          </p:nvSpPr>
          <p:spPr>
            <a:xfrm>
              <a:off x="1343373" y="17821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保健</a:t>
              </a:r>
            </a:p>
          </p:txBody>
        </p:sp>
        <p:sp>
          <p:nvSpPr>
            <p:cNvPr id="19" name="円/楕円 18"/>
            <p:cNvSpPr/>
            <p:nvPr/>
          </p:nvSpPr>
          <p:spPr>
            <a:xfrm>
              <a:off x="1352452"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福祉</a:t>
              </a:r>
            </a:p>
          </p:txBody>
        </p:sp>
        <p:sp>
          <p:nvSpPr>
            <p:cNvPr id="20" name="円/楕円 19"/>
            <p:cNvSpPr/>
            <p:nvPr/>
          </p:nvSpPr>
          <p:spPr>
            <a:xfrm>
              <a:off x="822213"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教育</a:t>
              </a:r>
            </a:p>
          </p:txBody>
        </p:sp>
        <p:sp>
          <p:nvSpPr>
            <p:cNvPr id="21" name="円/楕円 20"/>
            <p:cNvSpPr/>
            <p:nvPr/>
          </p:nvSpPr>
          <p:spPr>
            <a:xfrm>
              <a:off x="819036" y="1777405"/>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50" dirty="0">
                  <a:solidFill>
                    <a:schemeClr val="tx1"/>
                  </a:solidFill>
                </a:rPr>
                <a:t>医療</a:t>
              </a:r>
            </a:p>
          </p:txBody>
        </p:sp>
        <p:sp>
          <p:nvSpPr>
            <p:cNvPr id="22" name="テキスト ボックス 21"/>
            <p:cNvSpPr txBox="1"/>
            <p:nvPr/>
          </p:nvSpPr>
          <p:spPr>
            <a:xfrm>
              <a:off x="1079549" y="2567733"/>
              <a:ext cx="272903" cy="167134"/>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800" dirty="0">
                  <a:solidFill>
                    <a:schemeClr val="tx1"/>
                  </a:solidFill>
                </a:rPr>
                <a:t>Ａ市</a:t>
              </a:r>
            </a:p>
          </p:txBody>
        </p:sp>
      </p:grpSp>
      <p:sp>
        <p:nvSpPr>
          <p:cNvPr id="23" name="テキスト ボックス 22"/>
          <p:cNvSpPr txBox="1"/>
          <p:nvPr/>
        </p:nvSpPr>
        <p:spPr>
          <a:xfrm>
            <a:off x="1627762" y="1492178"/>
            <a:ext cx="1367524" cy="179243"/>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700" dirty="0">
                <a:solidFill>
                  <a:schemeClr val="tx1"/>
                </a:solidFill>
              </a:rPr>
              <a:t>住民主体を重視した多職種連携</a:t>
            </a:r>
            <a:endParaRPr lang="en-US" altLang="ja-JP" sz="700" dirty="0">
              <a:solidFill>
                <a:schemeClr val="tx1"/>
              </a:solidFill>
            </a:endParaRPr>
          </a:p>
        </p:txBody>
      </p:sp>
      <p:grpSp>
        <p:nvGrpSpPr>
          <p:cNvPr id="25" name="グループ化 24"/>
          <p:cNvGrpSpPr/>
          <p:nvPr/>
        </p:nvGrpSpPr>
        <p:grpSpPr>
          <a:xfrm>
            <a:off x="1843524" y="1738740"/>
            <a:ext cx="936000" cy="1019797"/>
            <a:chOff x="747326" y="1715070"/>
            <a:chExt cx="936000" cy="1019797"/>
          </a:xfrm>
          <a:effectLst>
            <a:outerShdw blurRad="50800" dist="38100" dir="2700000" algn="tl" rotWithShape="0">
              <a:schemeClr val="accent1">
                <a:alpha val="40000"/>
              </a:schemeClr>
            </a:outerShdw>
          </a:effectLst>
        </p:grpSpPr>
        <p:sp>
          <p:nvSpPr>
            <p:cNvPr id="26" name="円/楕円 25"/>
            <p:cNvSpPr/>
            <p:nvPr/>
          </p:nvSpPr>
          <p:spPr>
            <a:xfrm>
              <a:off x="747326" y="1715070"/>
              <a:ext cx="936000" cy="936000"/>
            </a:xfrm>
            <a:prstGeom prst="ellipse">
              <a:avLst/>
            </a:prstGeom>
            <a:ln>
              <a:noFill/>
            </a:ln>
            <a:effectLst>
              <a:outerShdw blurRad="76200" dist="76200" dir="2700000" algn="tl"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円/楕円 26"/>
            <p:cNvSpPr/>
            <p:nvPr/>
          </p:nvSpPr>
          <p:spPr>
            <a:xfrm>
              <a:off x="1035326" y="200307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住民</a:t>
              </a:r>
            </a:p>
          </p:txBody>
        </p:sp>
        <p:sp>
          <p:nvSpPr>
            <p:cNvPr id="28" name="円/楕円 27"/>
            <p:cNvSpPr/>
            <p:nvPr/>
          </p:nvSpPr>
          <p:spPr>
            <a:xfrm>
              <a:off x="1343373" y="17821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医療</a:t>
              </a:r>
            </a:p>
          </p:txBody>
        </p:sp>
        <p:sp>
          <p:nvSpPr>
            <p:cNvPr id="29" name="円/楕円 28"/>
            <p:cNvSpPr/>
            <p:nvPr/>
          </p:nvSpPr>
          <p:spPr>
            <a:xfrm>
              <a:off x="1352452"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教育</a:t>
              </a:r>
            </a:p>
          </p:txBody>
        </p:sp>
        <p:sp>
          <p:nvSpPr>
            <p:cNvPr id="30" name="円/楕円 29"/>
            <p:cNvSpPr/>
            <p:nvPr/>
          </p:nvSpPr>
          <p:spPr>
            <a:xfrm>
              <a:off x="822213"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福祉</a:t>
              </a:r>
            </a:p>
          </p:txBody>
        </p:sp>
        <p:sp>
          <p:nvSpPr>
            <p:cNvPr id="31" name="円/楕円 30"/>
            <p:cNvSpPr/>
            <p:nvPr/>
          </p:nvSpPr>
          <p:spPr>
            <a:xfrm>
              <a:off x="819036" y="1777405"/>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50" dirty="0">
                  <a:solidFill>
                    <a:schemeClr val="tx1"/>
                  </a:solidFill>
                </a:rPr>
                <a:t>保健</a:t>
              </a:r>
            </a:p>
          </p:txBody>
        </p:sp>
        <p:sp>
          <p:nvSpPr>
            <p:cNvPr id="32" name="テキスト ボックス 31"/>
            <p:cNvSpPr txBox="1"/>
            <p:nvPr/>
          </p:nvSpPr>
          <p:spPr>
            <a:xfrm>
              <a:off x="1079549" y="2567733"/>
              <a:ext cx="272903" cy="167134"/>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800" dirty="0">
                  <a:solidFill>
                    <a:schemeClr val="tx1"/>
                  </a:solidFill>
                </a:rPr>
                <a:t>Ｂ町</a:t>
              </a:r>
            </a:p>
          </p:txBody>
        </p:sp>
      </p:grpSp>
      <p:grpSp>
        <p:nvGrpSpPr>
          <p:cNvPr id="33" name="グループ化 32"/>
          <p:cNvGrpSpPr/>
          <p:nvPr/>
        </p:nvGrpSpPr>
        <p:grpSpPr>
          <a:xfrm>
            <a:off x="3001087" y="1738740"/>
            <a:ext cx="936000" cy="1019797"/>
            <a:chOff x="747326" y="1715070"/>
            <a:chExt cx="936000" cy="1019797"/>
          </a:xfrm>
          <a:effectLst>
            <a:outerShdw blurRad="50800" dist="38100" dir="2700000" algn="tl" rotWithShape="0">
              <a:schemeClr val="accent1">
                <a:alpha val="40000"/>
              </a:schemeClr>
            </a:outerShdw>
          </a:effectLst>
        </p:grpSpPr>
        <p:sp>
          <p:nvSpPr>
            <p:cNvPr id="34" name="円/楕円 33"/>
            <p:cNvSpPr/>
            <p:nvPr/>
          </p:nvSpPr>
          <p:spPr>
            <a:xfrm>
              <a:off x="747326" y="1715070"/>
              <a:ext cx="936000" cy="936000"/>
            </a:xfrm>
            <a:prstGeom prst="ellipse">
              <a:avLst/>
            </a:prstGeom>
            <a:ln>
              <a:noFill/>
            </a:ln>
            <a:effectLst>
              <a:outerShdw blurRad="76200" dist="76200" dir="2700000" algn="tl"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円/楕円 34"/>
            <p:cNvSpPr/>
            <p:nvPr/>
          </p:nvSpPr>
          <p:spPr>
            <a:xfrm>
              <a:off x="1035326" y="200307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住民</a:t>
              </a:r>
            </a:p>
          </p:txBody>
        </p:sp>
        <p:sp>
          <p:nvSpPr>
            <p:cNvPr id="36" name="円/楕円 35"/>
            <p:cNvSpPr/>
            <p:nvPr/>
          </p:nvSpPr>
          <p:spPr>
            <a:xfrm>
              <a:off x="1343373" y="17821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保健</a:t>
              </a:r>
            </a:p>
          </p:txBody>
        </p:sp>
        <p:sp>
          <p:nvSpPr>
            <p:cNvPr id="37" name="円/楕円 36"/>
            <p:cNvSpPr/>
            <p:nvPr/>
          </p:nvSpPr>
          <p:spPr>
            <a:xfrm>
              <a:off x="1352452"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福祉</a:t>
              </a:r>
            </a:p>
          </p:txBody>
        </p:sp>
        <p:sp>
          <p:nvSpPr>
            <p:cNvPr id="38" name="円/楕円 37"/>
            <p:cNvSpPr/>
            <p:nvPr/>
          </p:nvSpPr>
          <p:spPr>
            <a:xfrm>
              <a:off x="822213"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教育</a:t>
              </a:r>
            </a:p>
          </p:txBody>
        </p:sp>
        <p:sp>
          <p:nvSpPr>
            <p:cNvPr id="40" name="テキスト ボックス 39"/>
            <p:cNvSpPr txBox="1"/>
            <p:nvPr/>
          </p:nvSpPr>
          <p:spPr>
            <a:xfrm>
              <a:off x="1079549" y="2567733"/>
              <a:ext cx="272903" cy="167134"/>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800" dirty="0">
                  <a:solidFill>
                    <a:schemeClr val="tx1"/>
                  </a:solidFill>
                </a:rPr>
                <a:t>Ｃ村</a:t>
              </a:r>
            </a:p>
          </p:txBody>
        </p:sp>
      </p:grpSp>
      <p:sp>
        <p:nvSpPr>
          <p:cNvPr id="41" name="テキスト ボックス 40"/>
          <p:cNvSpPr txBox="1"/>
          <p:nvPr/>
        </p:nvSpPr>
        <p:spPr>
          <a:xfrm>
            <a:off x="2439572" y="2680821"/>
            <a:ext cx="950916" cy="354804"/>
          </a:xfrm>
          <a:prstGeom prst="rect">
            <a:avLst/>
          </a:prstGeom>
          <a:noFill/>
        </p:spPr>
        <p:txBody>
          <a:bodyPr wrap="none" rtlCol="0">
            <a:normAutofit fontScale="92500" lnSpcReduction="10000"/>
          </a:bodyPr>
          <a:lstStyle/>
          <a:p>
            <a:pPr algn="ctr">
              <a:spcAft>
                <a:spcPts val="100"/>
              </a:spcAft>
            </a:pPr>
            <a:r>
              <a:rPr lang="ja-JP" altLang="en-US" sz="900" dirty="0">
                <a:solidFill>
                  <a:schemeClr val="accent1">
                    <a:lumMod val="50000"/>
                  </a:schemeClr>
                </a:solidFill>
              </a:rPr>
              <a:t>保健所保健師</a:t>
            </a:r>
            <a:endParaRPr lang="en-US" altLang="ja-JP" sz="900" dirty="0">
              <a:solidFill>
                <a:schemeClr val="accent1">
                  <a:lumMod val="50000"/>
                </a:schemeClr>
              </a:solidFill>
            </a:endParaRPr>
          </a:p>
          <a:p>
            <a:pPr algn="ctr"/>
            <a:r>
              <a:rPr lang="ja-JP" altLang="en-US" sz="500" dirty="0"/>
              <a:t>市町村を超えて連携する必要が</a:t>
            </a:r>
            <a:endParaRPr lang="en-US" altLang="ja-JP" sz="500" dirty="0"/>
          </a:p>
          <a:p>
            <a:pPr algn="ctr"/>
            <a:r>
              <a:rPr lang="ja-JP" altLang="en-US" sz="500" dirty="0"/>
              <a:t>ある時に保健所保健師が調整する</a:t>
            </a:r>
          </a:p>
        </p:txBody>
      </p:sp>
      <p:sp>
        <p:nvSpPr>
          <p:cNvPr id="42" name="屈折矢印 41"/>
          <p:cNvSpPr/>
          <p:nvPr/>
        </p:nvSpPr>
        <p:spPr>
          <a:xfrm>
            <a:off x="1171302" y="2807937"/>
            <a:ext cx="2354415" cy="347121"/>
          </a:xfrm>
          <a:prstGeom prst="bentUp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屈折矢印 43"/>
          <p:cNvSpPr/>
          <p:nvPr/>
        </p:nvSpPr>
        <p:spPr>
          <a:xfrm>
            <a:off x="1107831" y="2805352"/>
            <a:ext cx="1217912" cy="347121"/>
          </a:xfrm>
          <a:prstGeom prst="bentUp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右矢印 45"/>
          <p:cNvSpPr/>
          <p:nvPr/>
        </p:nvSpPr>
        <p:spPr>
          <a:xfrm rot="16200000">
            <a:off x="178371" y="3679731"/>
            <a:ext cx="1849060" cy="136797"/>
          </a:xfrm>
          <a:prstGeom prs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右矢印 49"/>
          <p:cNvSpPr/>
          <p:nvPr/>
        </p:nvSpPr>
        <p:spPr>
          <a:xfrm rot="5400000">
            <a:off x="326892" y="3670161"/>
            <a:ext cx="1832116" cy="15652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正方形/長方形 50"/>
          <p:cNvSpPr/>
          <p:nvPr/>
        </p:nvSpPr>
        <p:spPr>
          <a:xfrm>
            <a:off x="1272801" y="3181427"/>
            <a:ext cx="2341919" cy="890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正方形/長方形 51"/>
          <p:cNvSpPr/>
          <p:nvPr/>
        </p:nvSpPr>
        <p:spPr>
          <a:xfrm rot="16200000">
            <a:off x="2148844" y="2982252"/>
            <a:ext cx="434499" cy="806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正方形/長方形 52"/>
          <p:cNvSpPr/>
          <p:nvPr/>
        </p:nvSpPr>
        <p:spPr>
          <a:xfrm rot="16200000">
            <a:off x="3354842" y="2995276"/>
            <a:ext cx="434499" cy="806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角丸四角形吹き出し 2"/>
          <p:cNvSpPr/>
          <p:nvPr/>
        </p:nvSpPr>
        <p:spPr>
          <a:xfrm>
            <a:off x="104327" y="3412568"/>
            <a:ext cx="1060364" cy="391491"/>
          </a:xfrm>
          <a:prstGeom prst="wedgeRoundRectCallout">
            <a:avLst>
              <a:gd name="adj1" fmla="val 43817"/>
              <a:gd name="adj2" fmla="val -80322"/>
              <a:gd name="adj3" fmla="val 16667"/>
            </a:avLst>
          </a:prstGeom>
          <a:solidFill>
            <a:schemeClr val="bg1"/>
          </a:solidFill>
          <a:ln w="952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b="1" dirty="0">
                <a:solidFill>
                  <a:srgbClr val="FF7C80"/>
                </a:solidFill>
              </a:rPr>
              <a:t>市町村や関係者に</a:t>
            </a:r>
            <a:endParaRPr lang="en-US" altLang="ja-JP" sz="900" b="1" dirty="0">
              <a:solidFill>
                <a:srgbClr val="FF7C80"/>
              </a:solidFill>
            </a:endParaRPr>
          </a:p>
          <a:p>
            <a:pPr algn="ctr"/>
            <a:r>
              <a:rPr lang="ja-JP" altLang="en-US" sz="900" b="1" dirty="0">
                <a:solidFill>
                  <a:srgbClr val="FF7C80"/>
                </a:solidFill>
              </a:rPr>
              <a:t>積極的に出向く</a:t>
            </a:r>
          </a:p>
        </p:txBody>
      </p:sp>
      <p:sp>
        <p:nvSpPr>
          <p:cNvPr id="4" name="角丸四角形 3"/>
          <p:cNvSpPr/>
          <p:nvPr/>
        </p:nvSpPr>
        <p:spPr>
          <a:xfrm>
            <a:off x="110936" y="3842887"/>
            <a:ext cx="1060364" cy="232484"/>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00" dirty="0">
                <a:solidFill>
                  <a:schemeClr val="tx1"/>
                </a:solidFill>
              </a:rPr>
              <a:t>1</a:t>
            </a:r>
            <a:r>
              <a:rPr lang="en-US" altLang="ja-JP" sz="800" dirty="0" smtClean="0">
                <a:solidFill>
                  <a:schemeClr val="tx1"/>
                </a:solidFill>
              </a:rPr>
              <a:t>⃣</a:t>
            </a:r>
            <a:r>
              <a:rPr lang="ja-JP" altLang="en-US" sz="800" dirty="0" smtClean="0">
                <a:solidFill>
                  <a:schemeClr val="tx1"/>
                </a:solidFill>
              </a:rPr>
              <a:t>　実態</a:t>
            </a:r>
            <a:r>
              <a:rPr lang="ja-JP" altLang="en-US" sz="800" dirty="0">
                <a:solidFill>
                  <a:schemeClr val="tx1"/>
                </a:solidFill>
              </a:rPr>
              <a:t>把握・課題集約</a:t>
            </a:r>
          </a:p>
        </p:txBody>
      </p:sp>
      <p:sp>
        <p:nvSpPr>
          <p:cNvPr id="56" name="角丸四角形 55"/>
          <p:cNvSpPr/>
          <p:nvPr/>
        </p:nvSpPr>
        <p:spPr>
          <a:xfrm>
            <a:off x="1338911" y="3362435"/>
            <a:ext cx="2918361" cy="2171815"/>
          </a:xfrm>
          <a:prstGeom prst="roundRect">
            <a:avLst>
              <a:gd name="adj" fmla="val 3244"/>
            </a:avLst>
          </a:prstGeom>
          <a:gradFill flip="none" rotWithShape="1">
            <a:gsLst>
              <a:gs pos="0">
                <a:srgbClr val="FF7C80">
                  <a:tint val="66000"/>
                  <a:satMod val="160000"/>
                </a:srgbClr>
              </a:gs>
              <a:gs pos="20000">
                <a:srgbClr val="FF7C80">
                  <a:tint val="44500"/>
                  <a:satMod val="160000"/>
                </a:srgbClr>
              </a:gs>
              <a:gs pos="77000">
                <a:schemeClr val="bg1"/>
              </a:gs>
            </a:gsLst>
            <a:lin ang="5400000" scaled="1"/>
            <a:tileRect/>
          </a:gradFill>
          <a:ln w="127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ja-JP" altLang="en-US" sz="1000" b="1" dirty="0">
              <a:solidFill>
                <a:schemeClr val="tx1"/>
              </a:solidFill>
            </a:endParaRPr>
          </a:p>
        </p:txBody>
      </p:sp>
      <p:sp>
        <p:nvSpPr>
          <p:cNvPr id="127" name="角丸四角形 126"/>
          <p:cNvSpPr/>
          <p:nvPr/>
        </p:nvSpPr>
        <p:spPr>
          <a:xfrm>
            <a:off x="4699804" y="1254670"/>
            <a:ext cx="4275320" cy="4583720"/>
          </a:xfrm>
          <a:prstGeom prst="roundRect">
            <a:avLst>
              <a:gd name="adj" fmla="val 1250"/>
            </a:avLst>
          </a:prstGeom>
          <a:solidFill>
            <a:srgbClr val="FEE8EA"/>
          </a:solidFill>
          <a:ln>
            <a:solidFill>
              <a:schemeClr val="bg1"/>
            </a:solidFill>
          </a:ln>
          <a:effectLst>
            <a:outerShdw blurRad="50800" dist="38100" dir="2700000" algn="tl" rotWithShape="0">
              <a:srgbClr val="996600">
                <a:alpha val="5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角丸四角形 46"/>
          <p:cNvSpPr/>
          <p:nvPr/>
        </p:nvSpPr>
        <p:spPr>
          <a:xfrm>
            <a:off x="1469391" y="3418089"/>
            <a:ext cx="2673682" cy="369438"/>
          </a:xfrm>
          <a:prstGeom prst="roundRect">
            <a:avLst/>
          </a:prstGeom>
          <a:solidFill>
            <a:schemeClr val="bg1"/>
          </a:solidFill>
          <a:ln w="127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b="1" dirty="0">
                <a:solidFill>
                  <a:schemeClr val="tx1"/>
                </a:solidFill>
              </a:rPr>
              <a:t>地域包括ケア実現のための協議の場</a:t>
            </a:r>
            <a:endParaRPr lang="en-US" altLang="ja-JP" sz="1000" b="1" dirty="0">
              <a:solidFill>
                <a:schemeClr val="tx1"/>
              </a:solidFill>
            </a:endParaRPr>
          </a:p>
          <a:p>
            <a:pPr algn="ctr"/>
            <a:r>
              <a:rPr lang="en-US" altLang="ja-JP" sz="1000" b="1" dirty="0">
                <a:solidFill>
                  <a:schemeClr val="tx1"/>
                </a:solidFill>
              </a:rPr>
              <a:t>【</a:t>
            </a:r>
            <a:r>
              <a:rPr lang="ja-JP" altLang="en-US" sz="1000" b="1" dirty="0">
                <a:solidFill>
                  <a:schemeClr val="tx1"/>
                </a:solidFill>
              </a:rPr>
              <a:t>保健所管内</a:t>
            </a:r>
            <a:r>
              <a:rPr lang="en-US" altLang="ja-JP" sz="1000" b="1" dirty="0">
                <a:solidFill>
                  <a:schemeClr val="tx1"/>
                </a:solidFill>
              </a:rPr>
              <a:t>】</a:t>
            </a:r>
            <a:endParaRPr lang="ja-JP" altLang="en-US" sz="1000" b="1" dirty="0">
              <a:solidFill>
                <a:schemeClr val="tx1"/>
              </a:solidFill>
            </a:endParaRPr>
          </a:p>
        </p:txBody>
      </p:sp>
      <p:cxnSp>
        <p:nvCxnSpPr>
          <p:cNvPr id="8" name="直線コネクタ 7"/>
          <p:cNvCxnSpPr/>
          <p:nvPr/>
        </p:nvCxnSpPr>
        <p:spPr>
          <a:xfrm>
            <a:off x="2576241" y="3883525"/>
            <a:ext cx="0" cy="164757"/>
          </a:xfrm>
          <a:prstGeom prst="line">
            <a:avLst/>
          </a:prstGeom>
          <a:ln>
            <a:solidFill>
              <a:srgbClr val="996600"/>
            </a:solidFill>
          </a:ln>
        </p:spPr>
        <p:style>
          <a:lnRef idx="1">
            <a:schemeClr val="accent2"/>
          </a:lnRef>
          <a:fillRef idx="0">
            <a:schemeClr val="accent2"/>
          </a:fillRef>
          <a:effectRef idx="0">
            <a:schemeClr val="accent2"/>
          </a:effectRef>
          <a:fontRef idx="minor">
            <a:schemeClr val="tx1"/>
          </a:fontRef>
        </p:style>
      </p:cxnSp>
      <p:grpSp>
        <p:nvGrpSpPr>
          <p:cNvPr id="63" name="グループ化 62"/>
          <p:cNvGrpSpPr/>
          <p:nvPr/>
        </p:nvGrpSpPr>
        <p:grpSpPr>
          <a:xfrm>
            <a:off x="1433384" y="4208643"/>
            <a:ext cx="2745696" cy="966909"/>
            <a:chOff x="1433384" y="4241593"/>
            <a:chExt cx="2745696" cy="966909"/>
          </a:xfrm>
        </p:grpSpPr>
        <p:sp>
          <p:nvSpPr>
            <p:cNvPr id="57" name="テキスト ボックス 56"/>
            <p:cNvSpPr txBox="1"/>
            <p:nvPr/>
          </p:nvSpPr>
          <p:spPr>
            <a:xfrm>
              <a:off x="1433384" y="4241593"/>
              <a:ext cx="2745696" cy="917137"/>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endParaRPr lang="ja-JP" altLang="en-US" sz="1100" dirty="0">
                <a:solidFill>
                  <a:schemeClr val="accent1">
                    <a:lumMod val="75000"/>
                  </a:schemeClr>
                </a:solidFill>
              </a:endParaRPr>
            </a:p>
          </p:txBody>
        </p:sp>
        <p:sp>
          <p:nvSpPr>
            <p:cNvPr id="54" name="角丸四角形 53"/>
            <p:cNvSpPr/>
            <p:nvPr/>
          </p:nvSpPr>
          <p:spPr>
            <a:xfrm>
              <a:off x="1674623" y="4350273"/>
              <a:ext cx="2205728" cy="239625"/>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180000" tIns="0" rIns="0" bIns="0" rtlCol="0" anchor="ctr"/>
            <a:lstStyle/>
            <a:p>
              <a:r>
                <a:rPr lang="en-US" altLang="ja-JP" sz="800" dirty="0">
                  <a:solidFill>
                    <a:schemeClr val="tx1"/>
                  </a:solidFill>
                </a:rPr>
                <a:t>2</a:t>
              </a:r>
              <a:r>
                <a:rPr lang="en-US" altLang="ja-JP" sz="800" dirty="0" smtClean="0">
                  <a:solidFill>
                    <a:schemeClr val="tx1"/>
                  </a:solidFill>
                </a:rPr>
                <a:t>⃣</a:t>
              </a:r>
              <a:r>
                <a:rPr lang="ja-JP" altLang="en-US" sz="800" dirty="0" smtClean="0">
                  <a:solidFill>
                    <a:schemeClr val="tx1"/>
                  </a:solidFill>
                </a:rPr>
                <a:t>　相互</a:t>
              </a:r>
              <a:r>
                <a:rPr lang="ja-JP" altLang="en-US" sz="800" dirty="0">
                  <a:solidFill>
                    <a:schemeClr val="tx1"/>
                  </a:solidFill>
                </a:rPr>
                <a:t>理解・課題共有・共通認識</a:t>
              </a:r>
            </a:p>
          </p:txBody>
        </p:sp>
        <p:sp>
          <p:nvSpPr>
            <p:cNvPr id="55" name="角丸四角形 54"/>
            <p:cNvSpPr/>
            <p:nvPr/>
          </p:nvSpPr>
          <p:spPr>
            <a:xfrm>
              <a:off x="1682671" y="4644712"/>
              <a:ext cx="2201056" cy="249987"/>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180000" tIns="0" rIns="0" bIns="0" rtlCol="0" anchor="ctr"/>
            <a:lstStyle/>
            <a:p>
              <a:r>
                <a:rPr lang="en-US" altLang="ja-JP" sz="800" dirty="0">
                  <a:solidFill>
                    <a:schemeClr val="tx1"/>
                  </a:solidFill>
                </a:rPr>
                <a:t>3</a:t>
              </a:r>
              <a:r>
                <a:rPr lang="en-US" altLang="ja-JP" sz="800" dirty="0" smtClean="0">
                  <a:solidFill>
                    <a:schemeClr val="tx1"/>
                  </a:solidFill>
                </a:rPr>
                <a:t>⃣</a:t>
              </a:r>
              <a:r>
                <a:rPr lang="ja-JP" altLang="en-US" sz="800" dirty="0" smtClean="0">
                  <a:solidFill>
                    <a:schemeClr val="tx1"/>
                  </a:solidFill>
                </a:rPr>
                <a:t>　サービス</a:t>
              </a:r>
              <a:r>
                <a:rPr lang="ja-JP" altLang="en-US" sz="800" dirty="0">
                  <a:solidFill>
                    <a:schemeClr val="tx1"/>
                  </a:solidFill>
                </a:rPr>
                <a:t>提供体制の整備・役割合意形成</a:t>
              </a:r>
            </a:p>
          </p:txBody>
        </p:sp>
        <p:sp>
          <p:nvSpPr>
            <p:cNvPr id="58" name="角丸四角形 57"/>
            <p:cNvSpPr/>
            <p:nvPr/>
          </p:nvSpPr>
          <p:spPr>
            <a:xfrm>
              <a:off x="1682671" y="4956426"/>
              <a:ext cx="2201056" cy="252076"/>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180000" tIns="0" rIns="0" bIns="0" rtlCol="0" anchor="ctr"/>
            <a:lstStyle/>
            <a:p>
              <a:r>
                <a:rPr lang="en-US" altLang="ja-JP" sz="800" dirty="0">
                  <a:solidFill>
                    <a:schemeClr val="tx1"/>
                  </a:solidFill>
                </a:rPr>
                <a:t>4</a:t>
              </a:r>
              <a:r>
                <a:rPr lang="en-US" altLang="ja-JP" sz="800" dirty="0" smtClean="0">
                  <a:solidFill>
                    <a:schemeClr val="tx1"/>
                  </a:solidFill>
                </a:rPr>
                <a:t>⃣</a:t>
              </a:r>
              <a:r>
                <a:rPr lang="ja-JP" altLang="en-US" sz="800" dirty="0" smtClean="0">
                  <a:solidFill>
                    <a:schemeClr val="tx1"/>
                  </a:solidFill>
                </a:rPr>
                <a:t>　サービス</a:t>
              </a:r>
              <a:r>
                <a:rPr lang="ja-JP" altLang="en-US" sz="800" dirty="0">
                  <a:solidFill>
                    <a:schemeClr val="tx1"/>
                  </a:solidFill>
                </a:rPr>
                <a:t>提供体制の運用・評価・改善</a:t>
              </a:r>
            </a:p>
          </p:txBody>
        </p:sp>
      </p:grpSp>
      <p:sp>
        <p:nvSpPr>
          <p:cNvPr id="59" name="角丸四角形 58"/>
          <p:cNvSpPr/>
          <p:nvPr/>
        </p:nvSpPr>
        <p:spPr>
          <a:xfrm>
            <a:off x="757671" y="5285417"/>
            <a:ext cx="2367290" cy="365589"/>
          </a:xfrm>
          <a:prstGeom prst="roundRect">
            <a:avLst/>
          </a:prstGeom>
          <a:solidFill>
            <a:srgbClr val="FDDFE1"/>
          </a:solidFill>
          <a:ln w="12700">
            <a:solidFill>
              <a:srgbClr val="FF7C80"/>
            </a:solidFill>
          </a:ln>
          <a:effectLst>
            <a:outerShdw blurRad="38100" dist="38100" dir="2700000" algn="tl" rotWithShape="0">
              <a:srgbClr val="FF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b="1" dirty="0">
                <a:solidFill>
                  <a:schemeClr val="tx1"/>
                </a:solidFill>
              </a:rPr>
              <a:t>　　　　　　　●●●保健所</a:t>
            </a:r>
          </a:p>
        </p:txBody>
      </p:sp>
      <p:sp>
        <p:nvSpPr>
          <p:cNvPr id="60" name="テキスト ボックス 59"/>
          <p:cNvSpPr txBox="1"/>
          <p:nvPr/>
        </p:nvSpPr>
        <p:spPr>
          <a:xfrm>
            <a:off x="1200659" y="5343787"/>
            <a:ext cx="465453" cy="190462"/>
          </a:xfrm>
          <a:prstGeom prst="rect">
            <a:avLst/>
          </a:prstGeom>
          <a:noFill/>
        </p:spPr>
        <p:txBody>
          <a:bodyPr wrap="none" rtlCol="0">
            <a:normAutofit lnSpcReduction="10000"/>
          </a:bodyPr>
          <a:lstStyle/>
          <a:p>
            <a:pPr algn="ctr"/>
            <a:r>
              <a:rPr lang="ja-JP" altLang="en-US" sz="700" dirty="0"/>
              <a:t>保健師</a:t>
            </a:r>
            <a:endParaRPr lang="en-US" altLang="ja-JP" sz="700" dirty="0"/>
          </a:p>
        </p:txBody>
      </p:sp>
      <p:sp>
        <p:nvSpPr>
          <p:cNvPr id="62" name="テキスト ボックス 61"/>
          <p:cNvSpPr txBox="1"/>
          <p:nvPr/>
        </p:nvSpPr>
        <p:spPr>
          <a:xfrm>
            <a:off x="98616" y="6174176"/>
            <a:ext cx="8864188" cy="395336"/>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chorCtr="0">
            <a:noAutofit/>
          </a:bodyPr>
          <a:lstStyle/>
          <a:p>
            <a:r>
              <a:rPr lang="ja-JP" altLang="en-US" sz="1000" b="1" dirty="0">
                <a:solidFill>
                  <a:schemeClr val="accent1">
                    <a:lumMod val="75000"/>
                  </a:schemeClr>
                </a:solidFill>
              </a:rPr>
              <a:t>　　　　　　　　　　</a:t>
            </a:r>
            <a:r>
              <a:rPr lang="ja-JP" altLang="en-US" sz="1200" b="1" dirty="0">
                <a:solidFill>
                  <a:schemeClr val="tx1"/>
                </a:solidFill>
              </a:rPr>
              <a:t>都道府県本庁</a:t>
            </a:r>
          </a:p>
        </p:txBody>
      </p:sp>
      <p:sp>
        <p:nvSpPr>
          <p:cNvPr id="43" name="下矢印 42"/>
          <p:cNvSpPr/>
          <p:nvPr/>
        </p:nvSpPr>
        <p:spPr>
          <a:xfrm>
            <a:off x="845854" y="5606796"/>
            <a:ext cx="475356" cy="678953"/>
          </a:xfrm>
          <a:prstGeom prst="downArrow">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1" name="角丸四角形吹き出し 60"/>
          <p:cNvSpPr/>
          <p:nvPr/>
        </p:nvSpPr>
        <p:spPr>
          <a:xfrm>
            <a:off x="686382" y="5534250"/>
            <a:ext cx="825280" cy="284770"/>
          </a:xfrm>
          <a:prstGeom prst="wedgeRoundRectCallout">
            <a:avLst>
              <a:gd name="adj1" fmla="val 36048"/>
              <a:gd name="adj2" fmla="val -48759"/>
              <a:gd name="adj3" fmla="val 16667"/>
            </a:avLst>
          </a:prstGeom>
          <a:solidFill>
            <a:schemeClr val="bg1"/>
          </a:solidFill>
          <a:ln w="952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rgbClr val="FF7C80"/>
                </a:solidFill>
              </a:rPr>
              <a:t>必要時、本庁に</a:t>
            </a:r>
            <a:endParaRPr lang="en-US" altLang="ja-JP" sz="700" dirty="0">
              <a:solidFill>
                <a:srgbClr val="FF7C80"/>
              </a:solidFill>
            </a:endParaRPr>
          </a:p>
          <a:p>
            <a:pPr algn="ctr"/>
            <a:r>
              <a:rPr lang="ja-JP" altLang="en-US" sz="700" dirty="0">
                <a:solidFill>
                  <a:srgbClr val="FF7C80"/>
                </a:solidFill>
              </a:rPr>
              <a:t>支援・協働を求める</a:t>
            </a:r>
          </a:p>
        </p:txBody>
      </p:sp>
      <p:sp>
        <p:nvSpPr>
          <p:cNvPr id="49" name="上矢印 48"/>
          <p:cNvSpPr/>
          <p:nvPr/>
        </p:nvSpPr>
        <p:spPr>
          <a:xfrm>
            <a:off x="3208086" y="5262822"/>
            <a:ext cx="310437" cy="709166"/>
          </a:xfrm>
          <a:prstGeom prst="upArrow">
            <a:avLst/>
          </a:prstGeom>
          <a:solidFill>
            <a:schemeClr val="accent6">
              <a:lumMod val="40000"/>
              <a:lumOff val="60000"/>
            </a:schemeClr>
          </a:solidFill>
          <a:ln>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64" name="テキスト ボックス 63"/>
          <p:cNvSpPr txBox="1"/>
          <p:nvPr/>
        </p:nvSpPr>
        <p:spPr>
          <a:xfrm>
            <a:off x="3118906" y="5420493"/>
            <a:ext cx="550357" cy="350967"/>
          </a:xfrm>
          <a:prstGeom prst="rect">
            <a:avLst/>
          </a:prstGeom>
          <a:noFill/>
        </p:spPr>
        <p:txBody>
          <a:bodyPr wrap="none" rtlCol="0">
            <a:noAutofit/>
          </a:bodyPr>
          <a:lstStyle/>
          <a:p>
            <a:pPr algn="ctr"/>
            <a:r>
              <a:rPr lang="ja-JP" altLang="en-US" sz="800" dirty="0"/>
              <a:t>フィード</a:t>
            </a:r>
            <a:endParaRPr lang="en-US" altLang="ja-JP" sz="800" dirty="0"/>
          </a:p>
          <a:p>
            <a:pPr algn="ctr"/>
            <a:r>
              <a:rPr lang="ja-JP" altLang="en-US" sz="800" dirty="0"/>
              <a:t>バック</a:t>
            </a:r>
            <a:endParaRPr lang="en-US" altLang="ja-JP" sz="800" dirty="0"/>
          </a:p>
        </p:txBody>
      </p:sp>
      <p:sp>
        <p:nvSpPr>
          <p:cNvPr id="65" name="テキスト ボックス 64"/>
          <p:cNvSpPr txBox="1"/>
          <p:nvPr/>
        </p:nvSpPr>
        <p:spPr>
          <a:xfrm>
            <a:off x="2617304" y="5999790"/>
            <a:ext cx="3826812" cy="263669"/>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nchor="ctr" anchorCtr="0">
            <a:noAutofit/>
          </a:bodyPr>
          <a:lstStyle/>
          <a:p>
            <a:pPr algn="ctr"/>
            <a:r>
              <a:rPr lang="ja-JP" altLang="en-US" sz="1000" b="1" dirty="0">
                <a:solidFill>
                  <a:schemeClr val="tx1"/>
                </a:solidFill>
              </a:rPr>
              <a:t>地域包括ケア実現のための協議の場</a:t>
            </a:r>
            <a:r>
              <a:rPr lang="en-US" altLang="ja-JP" sz="1000" b="1" dirty="0">
                <a:solidFill>
                  <a:schemeClr val="tx1"/>
                </a:solidFill>
              </a:rPr>
              <a:t>【</a:t>
            </a:r>
            <a:r>
              <a:rPr lang="ja-JP" altLang="en-US" sz="1000" b="1" dirty="0">
                <a:solidFill>
                  <a:schemeClr val="tx1"/>
                </a:solidFill>
              </a:rPr>
              <a:t>県全体</a:t>
            </a:r>
            <a:r>
              <a:rPr lang="en-US" altLang="ja-JP" sz="1000" b="1" dirty="0">
                <a:solidFill>
                  <a:schemeClr val="tx1"/>
                </a:solidFill>
              </a:rPr>
              <a:t>】</a:t>
            </a:r>
            <a:endParaRPr lang="ja-JP" altLang="en-US" sz="1200" b="1" dirty="0">
              <a:solidFill>
                <a:schemeClr val="tx1"/>
              </a:solidFill>
            </a:endParaRPr>
          </a:p>
        </p:txBody>
      </p:sp>
      <p:sp>
        <p:nvSpPr>
          <p:cNvPr id="66" name="下矢印 65"/>
          <p:cNvSpPr/>
          <p:nvPr/>
        </p:nvSpPr>
        <p:spPr>
          <a:xfrm rot="10800000">
            <a:off x="1729903" y="5587537"/>
            <a:ext cx="460957" cy="698211"/>
          </a:xfrm>
          <a:prstGeom prst="downArrow">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7" name="角丸四角形吹き出し 66"/>
          <p:cNvSpPr/>
          <p:nvPr/>
        </p:nvSpPr>
        <p:spPr>
          <a:xfrm>
            <a:off x="1523229" y="5895149"/>
            <a:ext cx="825280" cy="265683"/>
          </a:xfrm>
          <a:prstGeom prst="wedgeRoundRectCallout">
            <a:avLst>
              <a:gd name="adj1" fmla="val 36048"/>
              <a:gd name="adj2" fmla="val -48759"/>
              <a:gd name="adj3" fmla="val 16667"/>
            </a:avLst>
          </a:prstGeom>
          <a:solidFill>
            <a:schemeClr val="bg1"/>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rgbClr val="00B050"/>
                </a:solidFill>
              </a:rPr>
              <a:t>支援・協働</a:t>
            </a:r>
          </a:p>
        </p:txBody>
      </p:sp>
      <p:sp>
        <p:nvSpPr>
          <p:cNvPr id="68" name="上矢印 67"/>
          <p:cNvSpPr/>
          <p:nvPr/>
        </p:nvSpPr>
        <p:spPr>
          <a:xfrm rot="10800000">
            <a:off x="3599055" y="5268858"/>
            <a:ext cx="297607" cy="703129"/>
          </a:xfrm>
          <a:prstGeom prst="upArrow">
            <a:avLst/>
          </a:prstGeom>
          <a:solidFill>
            <a:srgbClr val="FDD7DA"/>
          </a:solidFill>
          <a:ln>
            <a:solidFill>
              <a:srgbClr val="FDD7D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69" name="テキスト ボックス 68"/>
          <p:cNvSpPr txBox="1"/>
          <p:nvPr/>
        </p:nvSpPr>
        <p:spPr>
          <a:xfrm>
            <a:off x="3483264" y="5652447"/>
            <a:ext cx="550357" cy="240875"/>
          </a:xfrm>
          <a:prstGeom prst="rect">
            <a:avLst/>
          </a:prstGeom>
          <a:noFill/>
        </p:spPr>
        <p:txBody>
          <a:bodyPr wrap="none" rtlCol="0">
            <a:noAutofit/>
          </a:bodyPr>
          <a:lstStyle/>
          <a:p>
            <a:pPr algn="ctr"/>
            <a:r>
              <a:rPr lang="ja-JP" altLang="en-US" sz="800" dirty="0"/>
              <a:t>集　約</a:t>
            </a:r>
            <a:endParaRPr lang="en-US" altLang="ja-JP" sz="800" dirty="0"/>
          </a:p>
        </p:txBody>
      </p:sp>
      <p:sp>
        <p:nvSpPr>
          <p:cNvPr id="70" name="テキスト ボックス 69"/>
          <p:cNvSpPr txBox="1"/>
          <p:nvPr/>
        </p:nvSpPr>
        <p:spPr>
          <a:xfrm>
            <a:off x="2522085" y="6276803"/>
            <a:ext cx="4944628" cy="338554"/>
          </a:xfrm>
          <a:prstGeom prst="rect">
            <a:avLst/>
          </a:prstGeom>
          <a:noFill/>
        </p:spPr>
        <p:txBody>
          <a:bodyPr wrap="square" rtlCol="0">
            <a:spAutoFit/>
          </a:bodyPr>
          <a:lstStyle/>
          <a:p>
            <a:r>
              <a:rPr lang="ja-JP" altLang="en-US" sz="800" dirty="0">
                <a:solidFill>
                  <a:schemeClr val="accent6">
                    <a:lumMod val="60000"/>
                    <a:lumOff val="40000"/>
                  </a:schemeClr>
                </a:solidFill>
              </a:rPr>
              <a:t>●</a:t>
            </a:r>
            <a:r>
              <a:rPr lang="ja-JP" altLang="en-US" sz="800" dirty="0"/>
              <a:t>連携体制構築の仕組みづくり、保健所間、関係者間等の調整を図り県内で一体的に取り組む</a:t>
            </a:r>
            <a:endParaRPr lang="en-US" altLang="ja-JP" sz="800" dirty="0"/>
          </a:p>
          <a:p>
            <a:r>
              <a:rPr lang="ja-JP" altLang="en-US" sz="800" dirty="0">
                <a:solidFill>
                  <a:schemeClr val="accent6">
                    <a:lumMod val="60000"/>
                    <a:lumOff val="40000"/>
                  </a:schemeClr>
                </a:solidFill>
              </a:rPr>
              <a:t>●</a:t>
            </a:r>
            <a:r>
              <a:rPr lang="ja-JP" altLang="en-US" sz="800" dirty="0"/>
              <a:t>都道府県のあるべき姿にむけた方向性の決定と施策化　　　　　</a:t>
            </a:r>
            <a:r>
              <a:rPr lang="ja-JP" altLang="en-US" sz="800" dirty="0">
                <a:solidFill>
                  <a:schemeClr val="accent6">
                    <a:lumMod val="60000"/>
                    <a:lumOff val="40000"/>
                  </a:schemeClr>
                </a:solidFill>
              </a:rPr>
              <a:t>●</a:t>
            </a:r>
            <a:r>
              <a:rPr lang="ja-JP" altLang="en-US" sz="800" dirty="0"/>
              <a:t>実施（保健所関係者への支援）、評価</a:t>
            </a:r>
          </a:p>
        </p:txBody>
      </p:sp>
      <p:sp>
        <p:nvSpPr>
          <p:cNvPr id="95" name="テキスト ボックス 94"/>
          <p:cNvSpPr txBox="1"/>
          <p:nvPr/>
        </p:nvSpPr>
        <p:spPr>
          <a:xfrm>
            <a:off x="4681561" y="1301237"/>
            <a:ext cx="1086646" cy="223746"/>
          </a:xfrm>
          <a:prstGeom prst="rect">
            <a:avLst/>
          </a:prstGeom>
          <a:noFill/>
        </p:spPr>
        <p:txBody>
          <a:bodyPr wrap="none" rtlCol="0">
            <a:normAutofit lnSpcReduction="10000"/>
          </a:bodyPr>
          <a:lstStyle/>
          <a:p>
            <a:r>
              <a:rPr lang="ja-JP" altLang="en-US" sz="900" b="1" dirty="0"/>
              <a:t>▲ ▲ ▲保健所管内</a:t>
            </a:r>
          </a:p>
        </p:txBody>
      </p:sp>
      <p:sp>
        <p:nvSpPr>
          <p:cNvPr id="96" name="テキスト ボックス 95"/>
          <p:cNvSpPr txBox="1"/>
          <p:nvPr/>
        </p:nvSpPr>
        <p:spPr>
          <a:xfrm>
            <a:off x="4911181" y="1575654"/>
            <a:ext cx="3735112" cy="1418302"/>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endParaRPr lang="ja-JP" altLang="en-US" sz="1100" dirty="0">
              <a:solidFill>
                <a:schemeClr val="accent1">
                  <a:lumMod val="75000"/>
                </a:schemeClr>
              </a:solidFill>
            </a:endParaRPr>
          </a:p>
        </p:txBody>
      </p:sp>
      <p:grpSp>
        <p:nvGrpSpPr>
          <p:cNvPr id="97" name="グループ化 96"/>
          <p:cNvGrpSpPr/>
          <p:nvPr/>
        </p:nvGrpSpPr>
        <p:grpSpPr>
          <a:xfrm>
            <a:off x="5153174" y="1721700"/>
            <a:ext cx="936000" cy="1019797"/>
            <a:chOff x="747326" y="1715070"/>
            <a:chExt cx="936000" cy="1019797"/>
          </a:xfrm>
          <a:effectLst>
            <a:outerShdw blurRad="50800" dist="38100" dir="2700000" algn="tl" rotWithShape="0">
              <a:schemeClr val="accent1">
                <a:alpha val="40000"/>
              </a:schemeClr>
            </a:outerShdw>
          </a:effectLst>
        </p:grpSpPr>
        <p:sp>
          <p:nvSpPr>
            <p:cNvPr id="98" name="円/楕円 97"/>
            <p:cNvSpPr/>
            <p:nvPr/>
          </p:nvSpPr>
          <p:spPr>
            <a:xfrm>
              <a:off x="747326" y="1715070"/>
              <a:ext cx="936000" cy="936000"/>
            </a:xfrm>
            <a:prstGeom prst="ellipse">
              <a:avLst/>
            </a:prstGeom>
            <a:ln>
              <a:noFill/>
            </a:ln>
            <a:effectLst>
              <a:outerShdw blurRad="76200" dist="76200" dir="2700000" algn="tl"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9" name="円/楕円 98"/>
            <p:cNvSpPr/>
            <p:nvPr/>
          </p:nvSpPr>
          <p:spPr>
            <a:xfrm>
              <a:off x="1035326" y="200307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住民</a:t>
              </a:r>
            </a:p>
          </p:txBody>
        </p:sp>
        <p:sp>
          <p:nvSpPr>
            <p:cNvPr id="100" name="円/楕円 99"/>
            <p:cNvSpPr/>
            <p:nvPr/>
          </p:nvSpPr>
          <p:spPr>
            <a:xfrm>
              <a:off x="1343373" y="17821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保健</a:t>
              </a:r>
            </a:p>
          </p:txBody>
        </p:sp>
        <p:sp>
          <p:nvSpPr>
            <p:cNvPr id="101" name="円/楕円 100"/>
            <p:cNvSpPr/>
            <p:nvPr/>
          </p:nvSpPr>
          <p:spPr>
            <a:xfrm>
              <a:off x="1352452"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福祉</a:t>
              </a:r>
            </a:p>
          </p:txBody>
        </p:sp>
        <p:sp>
          <p:nvSpPr>
            <p:cNvPr id="102" name="円/楕円 101"/>
            <p:cNvSpPr/>
            <p:nvPr/>
          </p:nvSpPr>
          <p:spPr>
            <a:xfrm>
              <a:off x="822213"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教育</a:t>
              </a:r>
            </a:p>
          </p:txBody>
        </p:sp>
        <p:sp>
          <p:nvSpPr>
            <p:cNvPr id="103" name="円/楕円 102"/>
            <p:cNvSpPr/>
            <p:nvPr/>
          </p:nvSpPr>
          <p:spPr>
            <a:xfrm>
              <a:off x="819036" y="1777405"/>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50" dirty="0">
                  <a:solidFill>
                    <a:schemeClr val="tx1"/>
                  </a:solidFill>
                </a:rPr>
                <a:t>医療</a:t>
              </a:r>
            </a:p>
          </p:txBody>
        </p:sp>
        <p:sp>
          <p:nvSpPr>
            <p:cNvPr id="104" name="テキスト ボックス 103"/>
            <p:cNvSpPr txBox="1"/>
            <p:nvPr/>
          </p:nvSpPr>
          <p:spPr>
            <a:xfrm>
              <a:off x="1079549" y="2567733"/>
              <a:ext cx="272903" cy="167134"/>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800" dirty="0">
                  <a:solidFill>
                    <a:schemeClr val="tx1"/>
                  </a:solidFill>
                </a:rPr>
                <a:t>Ｄ市</a:t>
              </a:r>
            </a:p>
          </p:txBody>
        </p:sp>
      </p:grpSp>
      <p:sp>
        <p:nvSpPr>
          <p:cNvPr id="121" name="テキスト ボックス 120"/>
          <p:cNvSpPr txBox="1"/>
          <p:nvPr/>
        </p:nvSpPr>
        <p:spPr>
          <a:xfrm>
            <a:off x="6906785" y="2680821"/>
            <a:ext cx="950916" cy="354804"/>
          </a:xfrm>
          <a:prstGeom prst="rect">
            <a:avLst/>
          </a:prstGeom>
          <a:noFill/>
        </p:spPr>
        <p:txBody>
          <a:bodyPr wrap="none" rtlCol="0">
            <a:normAutofit fontScale="92500" lnSpcReduction="10000"/>
          </a:bodyPr>
          <a:lstStyle/>
          <a:p>
            <a:pPr algn="ctr">
              <a:spcAft>
                <a:spcPts val="100"/>
              </a:spcAft>
            </a:pPr>
            <a:r>
              <a:rPr lang="ja-JP" altLang="en-US" sz="900" dirty="0">
                <a:solidFill>
                  <a:schemeClr val="accent1">
                    <a:lumMod val="50000"/>
                  </a:schemeClr>
                </a:solidFill>
              </a:rPr>
              <a:t>保健所保健師</a:t>
            </a:r>
            <a:endParaRPr lang="en-US" altLang="ja-JP" sz="900" dirty="0">
              <a:solidFill>
                <a:schemeClr val="accent1">
                  <a:lumMod val="50000"/>
                </a:schemeClr>
              </a:solidFill>
            </a:endParaRPr>
          </a:p>
          <a:p>
            <a:pPr algn="ctr"/>
            <a:r>
              <a:rPr lang="ja-JP" altLang="en-US" sz="500" dirty="0"/>
              <a:t>市町村を越えて連携する必要が</a:t>
            </a:r>
            <a:endParaRPr lang="en-US" altLang="ja-JP" sz="500" dirty="0"/>
          </a:p>
          <a:p>
            <a:pPr algn="ctr"/>
            <a:r>
              <a:rPr lang="ja-JP" altLang="en-US" sz="500" dirty="0"/>
              <a:t>ある時に保健所保健師が調整する</a:t>
            </a:r>
          </a:p>
        </p:txBody>
      </p:sp>
      <p:cxnSp>
        <p:nvCxnSpPr>
          <p:cNvPr id="123" name="カギ線コネクタ 122"/>
          <p:cNvCxnSpPr/>
          <p:nvPr/>
        </p:nvCxnSpPr>
        <p:spPr>
          <a:xfrm>
            <a:off x="7046743" y="1931801"/>
            <a:ext cx="886103" cy="754876"/>
          </a:xfrm>
          <a:prstGeom prst="bentConnector3">
            <a:avLst>
              <a:gd name="adj1" fmla="val 34196"/>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4" name="グループ化 113"/>
          <p:cNvGrpSpPr/>
          <p:nvPr/>
        </p:nvGrpSpPr>
        <p:grpSpPr>
          <a:xfrm>
            <a:off x="7468300" y="1738740"/>
            <a:ext cx="936000" cy="1019797"/>
            <a:chOff x="747326" y="1715070"/>
            <a:chExt cx="936000" cy="1019797"/>
          </a:xfrm>
          <a:effectLst>
            <a:outerShdw blurRad="50800" dist="38100" dir="2700000" algn="tl" rotWithShape="0">
              <a:schemeClr val="accent1">
                <a:alpha val="40000"/>
              </a:schemeClr>
            </a:outerShdw>
          </a:effectLst>
        </p:grpSpPr>
        <p:sp>
          <p:nvSpPr>
            <p:cNvPr id="115" name="円/楕円 114"/>
            <p:cNvSpPr/>
            <p:nvPr/>
          </p:nvSpPr>
          <p:spPr>
            <a:xfrm>
              <a:off x="747326" y="1715070"/>
              <a:ext cx="936000" cy="936000"/>
            </a:xfrm>
            <a:prstGeom prst="ellipse">
              <a:avLst/>
            </a:prstGeom>
            <a:ln>
              <a:noFill/>
            </a:ln>
            <a:effectLst>
              <a:outerShdw blurRad="76200" dist="76200" dir="2700000" algn="tl"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6" name="円/楕円 115"/>
            <p:cNvSpPr/>
            <p:nvPr/>
          </p:nvSpPr>
          <p:spPr>
            <a:xfrm>
              <a:off x="1035326" y="200307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住民</a:t>
              </a:r>
            </a:p>
          </p:txBody>
        </p:sp>
        <p:sp>
          <p:nvSpPr>
            <p:cNvPr id="117" name="円/楕円 116"/>
            <p:cNvSpPr/>
            <p:nvPr/>
          </p:nvSpPr>
          <p:spPr>
            <a:xfrm>
              <a:off x="1343373" y="17821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保健</a:t>
              </a:r>
            </a:p>
          </p:txBody>
        </p:sp>
        <p:sp>
          <p:nvSpPr>
            <p:cNvPr id="118" name="円/楕円 117"/>
            <p:cNvSpPr/>
            <p:nvPr/>
          </p:nvSpPr>
          <p:spPr>
            <a:xfrm>
              <a:off x="1352452"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福祉</a:t>
              </a:r>
            </a:p>
          </p:txBody>
        </p:sp>
        <p:sp>
          <p:nvSpPr>
            <p:cNvPr id="119" name="円/楕円 118"/>
            <p:cNvSpPr/>
            <p:nvPr/>
          </p:nvSpPr>
          <p:spPr>
            <a:xfrm>
              <a:off x="822213"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教育</a:t>
              </a:r>
            </a:p>
          </p:txBody>
        </p:sp>
        <p:sp>
          <p:nvSpPr>
            <p:cNvPr id="120" name="テキスト ボックス 119"/>
            <p:cNvSpPr txBox="1"/>
            <p:nvPr/>
          </p:nvSpPr>
          <p:spPr>
            <a:xfrm>
              <a:off x="1079549" y="2567733"/>
              <a:ext cx="272903" cy="167134"/>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800" dirty="0">
                  <a:solidFill>
                    <a:schemeClr val="tx1"/>
                  </a:solidFill>
                </a:rPr>
                <a:t>Ｆ町</a:t>
              </a:r>
            </a:p>
          </p:txBody>
        </p:sp>
      </p:grpSp>
      <p:grpSp>
        <p:nvGrpSpPr>
          <p:cNvPr id="106" name="グループ化 105"/>
          <p:cNvGrpSpPr/>
          <p:nvPr/>
        </p:nvGrpSpPr>
        <p:grpSpPr>
          <a:xfrm>
            <a:off x="6310737" y="1738740"/>
            <a:ext cx="936000" cy="1019797"/>
            <a:chOff x="747326" y="1715070"/>
            <a:chExt cx="936000" cy="1019797"/>
          </a:xfrm>
          <a:effectLst>
            <a:outerShdw blurRad="50800" dist="38100" dir="2700000" algn="tl" rotWithShape="0">
              <a:schemeClr val="accent1">
                <a:alpha val="40000"/>
              </a:schemeClr>
            </a:outerShdw>
          </a:effectLst>
        </p:grpSpPr>
        <p:sp>
          <p:nvSpPr>
            <p:cNvPr id="107" name="円/楕円 106"/>
            <p:cNvSpPr/>
            <p:nvPr/>
          </p:nvSpPr>
          <p:spPr>
            <a:xfrm>
              <a:off x="747326" y="1715070"/>
              <a:ext cx="936000" cy="936000"/>
            </a:xfrm>
            <a:prstGeom prst="ellipse">
              <a:avLst/>
            </a:prstGeom>
            <a:ln>
              <a:noFill/>
            </a:ln>
            <a:effectLst>
              <a:outerShdw blurRad="76200" dist="76200" dir="2700000" algn="tl"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円/楕円 107"/>
            <p:cNvSpPr/>
            <p:nvPr/>
          </p:nvSpPr>
          <p:spPr>
            <a:xfrm>
              <a:off x="1035326" y="200307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住民</a:t>
              </a:r>
            </a:p>
          </p:txBody>
        </p:sp>
        <p:sp>
          <p:nvSpPr>
            <p:cNvPr id="109" name="円/楕円 108"/>
            <p:cNvSpPr/>
            <p:nvPr/>
          </p:nvSpPr>
          <p:spPr>
            <a:xfrm>
              <a:off x="1343373" y="17821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医療</a:t>
              </a:r>
            </a:p>
          </p:txBody>
        </p:sp>
        <p:sp>
          <p:nvSpPr>
            <p:cNvPr id="110" name="円/楕円 109"/>
            <p:cNvSpPr/>
            <p:nvPr/>
          </p:nvSpPr>
          <p:spPr>
            <a:xfrm>
              <a:off x="1352452"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教育</a:t>
              </a:r>
            </a:p>
          </p:txBody>
        </p:sp>
        <p:sp>
          <p:nvSpPr>
            <p:cNvPr id="111" name="円/楕円 110"/>
            <p:cNvSpPr/>
            <p:nvPr/>
          </p:nvSpPr>
          <p:spPr>
            <a:xfrm>
              <a:off x="822213" y="2315733"/>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00" dirty="0">
                  <a:solidFill>
                    <a:schemeClr val="tx1"/>
                  </a:solidFill>
                </a:rPr>
                <a:t>福祉</a:t>
              </a:r>
            </a:p>
          </p:txBody>
        </p:sp>
        <p:sp>
          <p:nvSpPr>
            <p:cNvPr id="112" name="円/楕円 111"/>
            <p:cNvSpPr/>
            <p:nvPr/>
          </p:nvSpPr>
          <p:spPr>
            <a:xfrm>
              <a:off x="819036" y="1777405"/>
              <a:ext cx="252000" cy="252000"/>
            </a:xfrm>
            <a:prstGeom prst="ellipse">
              <a:avLst/>
            </a:prstGeom>
            <a:ln/>
          </p:spPr>
          <p:style>
            <a:lnRef idx="2">
              <a:schemeClr val="accent2"/>
            </a:lnRef>
            <a:fillRef idx="1">
              <a:schemeClr val="lt1"/>
            </a:fillRef>
            <a:effectRef idx="0">
              <a:schemeClr val="accent2"/>
            </a:effectRef>
            <a:fontRef idx="minor">
              <a:schemeClr val="dk1"/>
            </a:fontRef>
          </p:style>
          <p:txBody>
            <a:bodyPr lIns="0" rIns="0" rtlCol="0" anchor="ctr">
              <a:noAutofit/>
            </a:bodyPr>
            <a:lstStyle/>
            <a:p>
              <a:pPr algn="ctr"/>
              <a:r>
                <a:rPr lang="ja-JP" altLang="en-US" sz="800" spc="-150" dirty="0">
                  <a:solidFill>
                    <a:schemeClr val="tx1"/>
                  </a:solidFill>
                </a:rPr>
                <a:t>保健</a:t>
              </a:r>
            </a:p>
          </p:txBody>
        </p:sp>
        <p:sp>
          <p:nvSpPr>
            <p:cNvPr id="113" name="テキスト ボックス 112"/>
            <p:cNvSpPr txBox="1"/>
            <p:nvPr/>
          </p:nvSpPr>
          <p:spPr>
            <a:xfrm>
              <a:off x="1079549" y="2567733"/>
              <a:ext cx="272903" cy="167134"/>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800" dirty="0">
                  <a:solidFill>
                    <a:schemeClr val="tx1"/>
                  </a:solidFill>
                </a:rPr>
                <a:t>Ｅ市</a:t>
              </a:r>
            </a:p>
          </p:txBody>
        </p:sp>
      </p:grpSp>
      <p:pic>
        <p:nvPicPr>
          <p:cNvPr id="1026" name="Picture 2" descr="保健師のイラスト（男性）"/>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093" y="2182704"/>
            <a:ext cx="255125" cy="472454"/>
          </a:xfrm>
          <a:prstGeom prst="rect">
            <a:avLst/>
          </a:prstGeom>
          <a:noFill/>
          <a:extLst>
            <a:ext uri="{909E8E84-426E-40DD-AFC4-6F175D3DCCD1}">
              <a14:hiddenFill xmlns:a14="http://schemas.microsoft.com/office/drawing/2010/main">
                <a:solidFill>
                  <a:srgbClr val="FFFFFF"/>
                </a:solidFill>
              </a14:hiddenFill>
            </a:ext>
          </a:extLst>
        </p:spPr>
      </p:pic>
      <p:sp>
        <p:nvSpPr>
          <p:cNvPr id="129" name="正方形/長方形 128"/>
          <p:cNvSpPr/>
          <p:nvPr/>
        </p:nvSpPr>
        <p:spPr>
          <a:xfrm>
            <a:off x="5610765" y="3182797"/>
            <a:ext cx="2341919" cy="890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1" name="正方形/長方形 130"/>
          <p:cNvSpPr/>
          <p:nvPr/>
        </p:nvSpPr>
        <p:spPr>
          <a:xfrm rot="16200000">
            <a:off x="5367962" y="3012859"/>
            <a:ext cx="434499" cy="806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屈折矢印 135"/>
          <p:cNvSpPr/>
          <p:nvPr/>
        </p:nvSpPr>
        <p:spPr>
          <a:xfrm flipH="1">
            <a:off x="5631877" y="2814672"/>
            <a:ext cx="2426785" cy="333024"/>
          </a:xfrm>
          <a:prstGeom prst="bentUpArrow">
            <a:avLst>
              <a:gd name="adj1" fmla="val 27417"/>
              <a:gd name="adj2" fmla="val 26208"/>
              <a:gd name="adj3" fmla="val 22583"/>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屈折矢印 136"/>
          <p:cNvSpPr/>
          <p:nvPr/>
        </p:nvSpPr>
        <p:spPr>
          <a:xfrm flipH="1">
            <a:off x="6744406" y="2793638"/>
            <a:ext cx="457589" cy="347121"/>
          </a:xfrm>
          <a:prstGeom prst="bentUp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8" name="右矢印 137"/>
          <p:cNvSpPr/>
          <p:nvPr/>
        </p:nvSpPr>
        <p:spPr>
          <a:xfrm rot="16200000">
            <a:off x="7153885" y="3622680"/>
            <a:ext cx="1840588" cy="179760"/>
          </a:xfrm>
          <a:prstGeom prs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0" name="角丸四角形吹き出し 139"/>
          <p:cNvSpPr/>
          <p:nvPr/>
        </p:nvSpPr>
        <p:spPr>
          <a:xfrm>
            <a:off x="7974177" y="3408219"/>
            <a:ext cx="1060364" cy="391491"/>
          </a:xfrm>
          <a:prstGeom prst="wedgeRoundRectCallout">
            <a:avLst>
              <a:gd name="adj1" fmla="val -36879"/>
              <a:gd name="adj2" fmla="val -76037"/>
              <a:gd name="adj3" fmla="val 16667"/>
            </a:avLst>
          </a:prstGeom>
          <a:solidFill>
            <a:schemeClr val="bg1"/>
          </a:solidFill>
          <a:ln w="952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b="1" dirty="0">
                <a:solidFill>
                  <a:srgbClr val="FF7C80"/>
                </a:solidFill>
              </a:rPr>
              <a:t>市町村や関係者に</a:t>
            </a:r>
            <a:endParaRPr lang="en-US" altLang="ja-JP" sz="900" b="1" dirty="0">
              <a:solidFill>
                <a:srgbClr val="FF7C80"/>
              </a:solidFill>
            </a:endParaRPr>
          </a:p>
          <a:p>
            <a:pPr algn="ctr"/>
            <a:r>
              <a:rPr lang="ja-JP" altLang="en-US" sz="900" b="1" dirty="0">
                <a:solidFill>
                  <a:srgbClr val="FF7C80"/>
                </a:solidFill>
              </a:rPr>
              <a:t>積極的に出向く</a:t>
            </a:r>
          </a:p>
        </p:txBody>
      </p:sp>
      <p:sp>
        <p:nvSpPr>
          <p:cNvPr id="141" name="角丸四角形 140"/>
          <p:cNvSpPr/>
          <p:nvPr/>
        </p:nvSpPr>
        <p:spPr>
          <a:xfrm>
            <a:off x="7984299" y="3857361"/>
            <a:ext cx="1060364" cy="232484"/>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00" dirty="0">
                <a:solidFill>
                  <a:schemeClr val="tx1"/>
                </a:solidFill>
              </a:rPr>
              <a:t>1</a:t>
            </a:r>
            <a:r>
              <a:rPr lang="en-US" altLang="ja-JP" sz="800" dirty="0" smtClean="0">
                <a:solidFill>
                  <a:schemeClr val="tx1"/>
                </a:solidFill>
              </a:rPr>
              <a:t>⃣</a:t>
            </a:r>
            <a:r>
              <a:rPr lang="ja-JP" altLang="en-US" sz="800" dirty="0" smtClean="0">
                <a:solidFill>
                  <a:schemeClr val="tx1"/>
                </a:solidFill>
              </a:rPr>
              <a:t>　実態</a:t>
            </a:r>
            <a:r>
              <a:rPr lang="ja-JP" altLang="en-US" sz="800" dirty="0">
                <a:solidFill>
                  <a:schemeClr val="tx1"/>
                </a:solidFill>
              </a:rPr>
              <a:t>把握・課題集約</a:t>
            </a:r>
          </a:p>
        </p:txBody>
      </p:sp>
      <p:sp>
        <p:nvSpPr>
          <p:cNvPr id="142" name="角丸四角形 141"/>
          <p:cNvSpPr/>
          <p:nvPr/>
        </p:nvSpPr>
        <p:spPr>
          <a:xfrm>
            <a:off x="4821659" y="3357964"/>
            <a:ext cx="2918361" cy="2171815"/>
          </a:xfrm>
          <a:prstGeom prst="roundRect">
            <a:avLst>
              <a:gd name="adj" fmla="val 3244"/>
            </a:avLst>
          </a:prstGeom>
          <a:gradFill flip="none" rotWithShape="1">
            <a:gsLst>
              <a:gs pos="0">
                <a:srgbClr val="FF7C80">
                  <a:tint val="66000"/>
                  <a:satMod val="160000"/>
                </a:srgbClr>
              </a:gs>
              <a:gs pos="20000">
                <a:srgbClr val="FF7C80">
                  <a:tint val="44500"/>
                  <a:satMod val="160000"/>
                </a:srgbClr>
              </a:gs>
              <a:gs pos="77000">
                <a:schemeClr val="bg1"/>
              </a:gs>
            </a:gsLst>
            <a:lin ang="5400000" scaled="1"/>
            <a:tileRect/>
          </a:gradFill>
          <a:ln w="127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ja-JP" altLang="en-US" sz="1000" b="1" dirty="0">
              <a:solidFill>
                <a:schemeClr val="tx1"/>
              </a:solidFill>
            </a:endParaRPr>
          </a:p>
        </p:txBody>
      </p:sp>
      <p:sp>
        <p:nvSpPr>
          <p:cNvPr id="143" name="角丸四角形 142"/>
          <p:cNvSpPr/>
          <p:nvPr/>
        </p:nvSpPr>
        <p:spPr>
          <a:xfrm>
            <a:off x="4952139" y="3413618"/>
            <a:ext cx="2673682" cy="369438"/>
          </a:xfrm>
          <a:prstGeom prst="roundRect">
            <a:avLst/>
          </a:prstGeom>
          <a:solidFill>
            <a:schemeClr val="bg1"/>
          </a:solidFill>
          <a:ln w="127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b="1" dirty="0">
                <a:solidFill>
                  <a:schemeClr val="tx1"/>
                </a:solidFill>
              </a:rPr>
              <a:t>地域包括ケア実現のための協議の場</a:t>
            </a:r>
            <a:endParaRPr lang="en-US" altLang="ja-JP" sz="1000" b="1" dirty="0">
              <a:solidFill>
                <a:schemeClr val="tx1"/>
              </a:solidFill>
            </a:endParaRPr>
          </a:p>
          <a:p>
            <a:pPr algn="ctr"/>
            <a:r>
              <a:rPr lang="en-US" altLang="ja-JP" sz="1000" b="1" dirty="0">
                <a:solidFill>
                  <a:schemeClr val="tx1"/>
                </a:solidFill>
              </a:rPr>
              <a:t>【</a:t>
            </a:r>
            <a:r>
              <a:rPr lang="ja-JP" altLang="en-US" sz="1000" b="1" dirty="0">
                <a:solidFill>
                  <a:schemeClr val="tx1"/>
                </a:solidFill>
              </a:rPr>
              <a:t>保健所管内</a:t>
            </a:r>
            <a:r>
              <a:rPr lang="en-US" altLang="ja-JP" sz="1000" b="1" dirty="0">
                <a:solidFill>
                  <a:schemeClr val="tx1"/>
                </a:solidFill>
              </a:rPr>
              <a:t>】</a:t>
            </a:r>
            <a:endParaRPr lang="ja-JP" altLang="en-US" sz="1000" b="1" dirty="0">
              <a:solidFill>
                <a:schemeClr val="tx1"/>
              </a:solidFill>
            </a:endParaRPr>
          </a:p>
        </p:txBody>
      </p:sp>
      <p:grpSp>
        <p:nvGrpSpPr>
          <p:cNvPr id="144" name="グループ化 143"/>
          <p:cNvGrpSpPr/>
          <p:nvPr/>
        </p:nvGrpSpPr>
        <p:grpSpPr>
          <a:xfrm>
            <a:off x="4916132" y="4204172"/>
            <a:ext cx="2745696" cy="966909"/>
            <a:chOff x="1433384" y="4241593"/>
            <a:chExt cx="2745696" cy="966909"/>
          </a:xfrm>
        </p:grpSpPr>
        <p:sp>
          <p:nvSpPr>
            <p:cNvPr id="145" name="テキスト ボックス 144"/>
            <p:cNvSpPr txBox="1"/>
            <p:nvPr/>
          </p:nvSpPr>
          <p:spPr>
            <a:xfrm>
              <a:off x="1433384" y="4241593"/>
              <a:ext cx="2745696" cy="917137"/>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endParaRPr lang="ja-JP" altLang="en-US" sz="1100" dirty="0">
                <a:solidFill>
                  <a:schemeClr val="accent1">
                    <a:lumMod val="75000"/>
                  </a:schemeClr>
                </a:solidFill>
              </a:endParaRPr>
            </a:p>
          </p:txBody>
        </p:sp>
        <p:sp>
          <p:nvSpPr>
            <p:cNvPr id="146" name="角丸四角形 145"/>
            <p:cNvSpPr/>
            <p:nvPr/>
          </p:nvSpPr>
          <p:spPr>
            <a:xfrm>
              <a:off x="1674623" y="4350273"/>
              <a:ext cx="2205728" cy="239625"/>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180000" tIns="0" rIns="0" bIns="0" rtlCol="0" anchor="ctr"/>
            <a:lstStyle/>
            <a:p>
              <a:r>
                <a:rPr lang="en-US" altLang="ja-JP" sz="800" dirty="0">
                  <a:solidFill>
                    <a:schemeClr val="tx1"/>
                  </a:solidFill>
                </a:rPr>
                <a:t>2</a:t>
              </a:r>
              <a:r>
                <a:rPr lang="en-US" altLang="ja-JP" sz="800" dirty="0" smtClean="0">
                  <a:solidFill>
                    <a:schemeClr val="tx1"/>
                  </a:solidFill>
                </a:rPr>
                <a:t>⃣</a:t>
              </a:r>
              <a:r>
                <a:rPr lang="ja-JP" altLang="en-US" sz="800" dirty="0" smtClean="0">
                  <a:solidFill>
                    <a:schemeClr val="tx1"/>
                  </a:solidFill>
                </a:rPr>
                <a:t>　相互</a:t>
              </a:r>
              <a:r>
                <a:rPr lang="ja-JP" altLang="en-US" sz="800" dirty="0">
                  <a:solidFill>
                    <a:schemeClr val="tx1"/>
                  </a:solidFill>
                </a:rPr>
                <a:t>理解・課題共有・共通認識</a:t>
              </a:r>
            </a:p>
          </p:txBody>
        </p:sp>
        <p:sp>
          <p:nvSpPr>
            <p:cNvPr id="147" name="角丸四角形 146"/>
            <p:cNvSpPr/>
            <p:nvPr/>
          </p:nvSpPr>
          <p:spPr>
            <a:xfrm>
              <a:off x="1682671" y="4644712"/>
              <a:ext cx="2201056" cy="249987"/>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180000" tIns="0" rIns="0" bIns="0" rtlCol="0" anchor="ctr"/>
            <a:lstStyle/>
            <a:p>
              <a:r>
                <a:rPr lang="en-US" altLang="ja-JP" sz="800" dirty="0">
                  <a:solidFill>
                    <a:schemeClr val="tx1"/>
                  </a:solidFill>
                </a:rPr>
                <a:t>3</a:t>
              </a:r>
              <a:r>
                <a:rPr lang="en-US" altLang="ja-JP" sz="800" dirty="0" smtClean="0">
                  <a:solidFill>
                    <a:schemeClr val="tx1"/>
                  </a:solidFill>
                </a:rPr>
                <a:t>⃣</a:t>
              </a:r>
              <a:r>
                <a:rPr lang="ja-JP" altLang="en-US" sz="800" dirty="0" smtClean="0">
                  <a:solidFill>
                    <a:schemeClr val="tx1"/>
                  </a:solidFill>
                </a:rPr>
                <a:t>　サービス</a:t>
              </a:r>
              <a:r>
                <a:rPr lang="ja-JP" altLang="en-US" sz="800" dirty="0">
                  <a:solidFill>
                    <a:schemeClr val="tx1"/>
                  </a:solidFill>
                </a:rPr>
                <a:t>提供体制の整備・役割合意形成</a:t>
              </a:r>
            </a:p>
          </p:txBody>
        </p:sp>
        <p:sp>
          <p:nvSpPr>
            <p:cNvPr id="148" name="角丸四角形 147"/>
            <p:cNvSpPr/>
            <p:nvPr/>
          </p:nvSpPr>
          <p:spPr>
            <a:xfrm>
              <a:off x="1682671" y="4956426"/>
              <a:ext cx="2201056" cy="252076"/>
            </a:xfrm>
            <a:prstGeom prst="roundRect">
              <a:avLst/>
            </a:prstGeom>
            <a:solidFill>
              <a:srgbClr val="FFCCCC"/>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180000" tIns="0" rIns="0" bIns="0" rtlCol="0" anchor="ctr"/>
            <a:lstStyle/>
            <a:p>
              <a:r>
                <a:rPr lang="en-US" altLang="ja-JP" sz="800" dirty="0">
                  <a:solidFill>
                    <a:schemeClr val="tx1"/>
                  </a:solidFill>
                </a:rPr>
                <a:t>4</a:t>
              </a:r>
              <a:r>
                <a:rPr lang="en-US" altLang="ja-JP" sz="800" dirty="0" smtClean="0">
                  <a:solidFill>
                    <a:schemeClr val="tx1"/>
                  </a:solidFill>
                </a:rPr>
                <a:t>⃣</a:t>
              </a:r>
              <a:r>
                <a:rPr lang="ja-JP" altLang="en-US" sz="800" dirty="0" smtClean="0">
                  <a:solidFill>
                    <a:schemeClr val="tx1"/>
                  </a:solidFill>
                </a:rPr>
                <a:t>　サービス</a:t>
              </a:r>
              <a:r>
                <a:rPr lang="ja-JP" altLang="en-US" sz="800" dirty="0">
                  <a:solidFill>
                    <a:schemeClr val="tx1"/>
                  </a:solidFill>
                </a:rPr>
                <a:t>提供体制の運用・評価・改善</a:t>
              </a:r>
            </a:p>
          </p:txBody>
        </p:sp>
      </p:grpSp>
      <p:sp>
        <p:nvSpPr>
          <p:cNvPr id="149" name="角丸四角形 148"/>
          <p:cNvSpPr/>
          <p:nvPr/>
        </p:nvSpPr>
        <p:spPr>
          <a:xfrm>
            <a:off x="5977370" y="5298587"/>
            <a:ext cx="2367290" cy="348117"/>
          </a:xfrm>
          <a:prstGeom prst="roundRect">
            <a:avLst/>
          </a:prstGeom>
          <a:solidFill>
            <a:srgbClr val="FDDFE1"/>
          </a:solidFill>
          <a:ln w="12700">
            <a:solidFill>
              <a:srgbClr val="FF7C80"/>
            </a:solidFill>
          </a:ln>
          <a:effectLst>
            <a:outerShdw blurRad="38100" dist="38100" dir="2700000" algn="tl" rotWithShape="0">
              <a:srgbClr val="FF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ja-JP" altLang="en-US" sz="1000" b="1" dirty="0">
                <a:solidFill>
                  <a:schemeClr val="tx1"/>
                </a:solidFill>
              </a:rPr>
              <a:t>　　　　</a:t>
            </a:r>
            <a:r>
              <a:rPr lang="ja-JP" altLang="en-US" sz="1000" b="1" dirty="0"/>
              <a:t> </a:t>
            </a:r>
            <a:r>
              <a:rPr lang="ja-JP" altLang="en-US" sz="1000" b="1" dirty="0">
                <a:solidFill>
                  <a:schemeClr val="tx1"/>
                </a:solidFill>
              </a:rPr>
              <a:t>▲ ▲ ▲保健所</a:t>
            </a:r>
          </a:p>
        </p:txBody>
      </p:sp>
      <p:grpSp>
        <p:nvGrpSpPr>
          <p:cNvPr id="1029" name="グループ化 1028"/>
          <p:cNvGrpSpPr/>
          <p:nvPr/>
        </p:nvGrpSpPr>
        <p:grpSpPr>
          <a:xfrm>
            <a:off x="7610648" y="5486472"/>
            <a:ext cx="825280" cy="783209"/>
            <a:chOff x="4169130" y="5441517"/>
            <a:chExt cx="825280" cy="964256"/>
          </a:xfrm>
        </p:grpSpPr>
        <p:sp>
          <p:nvSpPr>
            <p:cNvPr id="150" name="下矢印 149"/>
            <p:cNvSpPr/>
            <p:nvPr/>
          </p:nvSpPr>
          <p:spPr>
            <a:xfrm>
              <a:off x="4328602" y="5602322"/>
              <a:ext cx="475356" cy="803451"/>
            </a:xfrm>
            <a:prstGeom prst="downArrow">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1" name="角丸四角形吹き出し 150"/>
            <p:cNvSpPr/>
            <p:nvPr/>
          </p:nvSpPr>
          <p:spPr>
            <a:xfrm>
              <a:off x="4169130" y="5441517"/>
              <a:ext cx="825280" cy="373029"/>
            </a:xfrm>
            <a:prstGeom prst="wedgeRoundRectCallout">
              <a:avLst>
                <a:gd name="adj1" fmla="val 36048"/>
                <a:gd name="adj2" fmla="val -48759"/>
                <a:gd name="adj3" fmla="val 16667"/>
              </a:avLst>
            </a:prstGeom>
            <a:solidFill>
              <a:schemeClr val="bg1"/>
            </a:solidFill>
            <a:ln w="952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rgbClr val="FF7C80"/>
                  </a:solidFill>
                </a:rPr>
                <a:t>必要時、本庁に</a:t>
              </a:r>
              <a:endParaRPr lang="en-US" altLang="ja-JP" sz="700" dirty="0">
                <a:solidFill>
                  <a:srgbClr val="FF7C80"/>
                </a:solidFill>
              </a:endParaRPr>
            </a:p>
            <a:p>
              <a:pPr algn="ctr"/>
              <a:r>
                <a:rPr lang="ja-JP" altLang="en-US" sz="700" dirty="0">
                  <a:solidFill>
                    <a:srgbClr val="FF7C80"/>
                  </a:solidFill>
                </a:rPr>
                <a:t>支援・協働を求める</a:t>
              </a:r>
            </a:p>
          </p:txBody>
        </p:sp>
      </p:grpSp>
      <p:grpSp>
        <p:nvGrpSpPr>
          <p:cNvPr id="1030" name="グループ化 1029"/>
          <p:cNvGrpSpPr/>
          <p:nvPr/>
        </p:nvGrpSpPr>
        <p:grpSpPr>
          <a:xfrm>
            <a:off x="5093366" y="5266370"/>
            <a:ext cx="550357" cy="700015"/>
            <a:chOff x="6601652" y="5258348"/>
            <a:chExt cx="550357" cy="842769"/>
          </a:xfrm>
        </p:grpSpPr>
        <p:sp>
          <p:nvSpPr>
            <p:cNvPr id="152" name="上矢印 151"/>
            <p:cNvSpPr/>
            <p:nvPr/>
          </p:nvSpPr>
          <p:spPr>
            <a:xfrm>
              <a:off x="6690834" y="5258348"/>
              <a:ext cx="333664" cy="842769"/>
            </a:xfrm>
            <a:prstGeom prst="upArrow">
              <a:avLst/>
            </a:prstGeom>
            <a:solidFill>
              <a:schemeClr val="accent6">
                <a:lumMod val="40000"/>
                <a:lumOff val="60000"/>
              </a:schemeClr>
            </a:solidFill>
            <a:ln>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153" name="テキスト ボックス 152"/>
            <p:cNvSpPr txBox="1"/>
            <p:nvPr/>
          </p:nvSpPr>
          <p:spPr>
            <a:xfrm>
              <a:off x="6601652" y="5416020"/>
              <a:ext cx="550357" cy="350967"/>
            </a:xfrm>
            <a:prstGeom prst="rect">
              <a:avLst/>
            </a:prstGeom>
            <a:noFill/>
          </p:spPr>
          <p:txBody>
            <a:bodyPr wrap="none" rtlCol="0">
              <a:noAutofit/>
            </a:bodyPr>
            <a:lstStyle/>
            <a:p>
              <a:pPr algn="ctr"/>
              <a:r>
                <a:rPr lang="ja-JP" altLang="en-US" sz="800" dirty="0"/>
                <a:t>フィード</a:t>
              </a:r>
              <a:endParaRPr lang="en-US" altLang="ja-JP" sz="800" dirty="0"/>
            </a:p>
            <a:p>
              <a:pPr algn="ctr"/>
              <a:r>
                <a:rPr lang="ja-JP" altLang="en-US" sz="800" dirty="0"/>
                <a:t>バック</a:t>
              </a:r>
              <a:endParaRPr lang="en-US" altLang="ja-JP" sz="800" dirty="0"/>
            </a:p>
          </p:txBody>
        </p:sp>
      </p:grpSp>
      <p:grpSp>
        <p:nvGrpSpPr>
          <p:cNvPr id="1028" name="グループ化 1027"/>
          <p:cNvGrpSpPr/>
          <p:nvPr/>
        </p:nvGrpSpPr>
        <p:grpSpPr>
          <a:xfrm>
            <a:off x="6618316" y="5558866"/>
            <a:ext cx="825280" cy="729351"/>
            <a:chOff x="5005975" y="5656895"/>
            <a:chExt cx="825280" cy="751019"/>
          </a:xfrm>
        </p:grpSpPr>
        <p:sp>
          <p:nvSpPr>
            <p:cNvPr id="154" name="下矢印 153"/>
            <p:cNvSpPr/>
            <p:nvPr/>
          </p:nvSpPr>
          <p:spPr>
            <a:xfrm rot="10800000">
              <a:off x="5212652" y="5656895"/>
              <a:ext cx="460957" cy="751019"/>
            </a:xfrm>
            <a:prstGeom prst="downArrow">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5" name="角丸四角形吹き出し 154"/>
            <p:cNvSpPr/>
            <p:nvPr/>
          </p:nvSpPr>
          <p:spPr>
            <a:xfrm>
              <a:off x="5005975" y="6015593"/>
              <a:ext cx="825280" cy="265683"/>
            </a:xfrm>
            <a:prstGeom prst="wedgeRoundRectCallout">
              <a:avLst>
                <a:gd name="adj1" fmla="val 36048"/>
                <a:gd name="adj2" fmla="val -48759"/>
                <a:gd name="adj3" fmla="val 16667"/>
              </a:avLst>
            </a:prstGeom>
            <a:solidFill>
              <a:schemeClr val="bg1"/>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rgbClr val="00B050"/>
                  </a:solidFill>
                </a:rPr>
                <a:t>支援・協働</a:t>
              </a:r>
            </a:p>
          </p:txBody>
        </p:sp>
      </p:grpSp>
      <p:grpSp>
        <p:nvGrpSpPr>
          <p:cNvPr id="1031" name="グループ化 1030"/>
          <p:cNvGrpSpPr/>
          <p:nvPr/>
        </p:nvGrpSpPr>
        <p:grpSpPr>
          <a:xfrm>
            <a:off x="5449258" y="5272409"/>
            <a:ext cx="569542" cy="693976"/>
            <a:chOff x="6976367" y="5264389"/>
            <a:chExt cx="550357" cy="733496"/>
          </a:xfrm>
        </p:grpSpPr>
        <p:sp>
          <p:nvSpPr>
            <p:cNvPr id="156" name="上矢印 155"/>
            <p:cNvSpPr/>
            <p:nvPr/>
          </p:nvSpPr>
          <p:spPr>
            <a:xfrm rot="10800000">
              <a:off x="7081803" y="5264389"/>
              <a:ext cx="333664" cy="733496"/>
            </a:xfrm>
            <a:prstGeom prst="upArrow">
              <a:avLst/>
            </a:prstGeom>
            <a:solidFill>
              <a:srgbClr val="FDD7DA"/>
            </a:solidFill>
            <a:ln>
              <a:solidFill>
                <a:srgbClr val="FDD7D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157" name="テキスト ボックス 156"/>
            <p:cNvSpPr txBox="1"/>
            <p:nvPr/>
          </p:nvSpPr>
          <p:spPr>
            <a:xfrm>
              <a:off x="6976367" y="5652485"/>
              <a:ext cx="550357" cy="240875"/>
            </a:xfrm>
            <a:prstGeom prst="rect">
              <a:avLst/>
            </a:prstGeom>
            <a:noFill/>
          </p:spPr>
          <p:txBody>
            <a:bodyPr wrap="none" rtlCol="0">
              <a:noAutofit/>
            </a:bodyPr>
            <a:lstStyle/>
            <a:p>
              <a:pPr algn="ctr"/>
              <a:r>
                <a:rPr lang="ja-JP" altLang="en-US" sz="800" dirty="0"/>
                <a:t>集　約</a:t>
              </a:r>
              <a:endParaRPr lang="en-US" altLang="ja-JP" sz="800" dirty="0"/>
            </a:p>
          </p:txBody>
        </p:sp>
      </p:grpSp>
      <p:grpSp>
        <p:nvGrpSpPr>
          <p:cNvPr id="1027" name="グループ化 1026"/>
          <p:cNvGrpSpPr/>
          <p:nvPr/>
        </p:nvGrpSpPr>
        <p:grpSpPr>
          <a:xfrm>
            <a:off x="1469493" y="3870051"/>
            <a:ext cx="6156329" cy="246615"/>
            <a:chOff x="1469491" y="3870049"/>
            <a:chExt cx="6156329" cy="246615"/>
          </a:xfrm>
        </p:grpSpPr>
        <p:sp>
          <p:nvSpPr>
            <p:cNvPr id="48" name="角丸四角形 47"/>
            <p:cNvSpPr/>
            <p:nvPr/>
          </p:nvSpPr>
          <p:spPr>
            <a:xfrm>
              <a:off x="1469491" y="3870049"/>
              <a:ext cx="6156329" cy="246615"/>
            </a:xfrm>
            <a:prstGeom prst="roundRect">
              <a:avLst/>
            </a:prstGeom>
            <a:solidFill>
              <a:schemeClr val="bg1"/>
            </a:solidFill>
            <a:ln w="9525">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ja-JP" altLang="en-US" sz="800" dirty="0">
                  <a:solidFill>
                    <a:schemeClr val="tx1"/>
                  </a:solidFill>
                </a:rPr>
                <a:t> 協議の場の参集者</a:t>
              </a:r>
              <a:r>
                <a:rPr lang="ja-JP" altLang="en-US" sz="700" dirty="0">
                  <a:solidFill>
                    <a:schemeClr val="tx1"/>
                  </a:solidFill>
                </a:rPr>
                <a:t>　</a:t>
              </a:r>
              <a:r>
                <a:rPr lang="ja-JP" altLang="en-US" sz="650" dirty="0">
                  <a:solidFill>
                    <a:schemeClr val="tx1"/>
                  </a:solidFill>
                </a:rPr>
                <a:t>　市町村、医療機関、在宅医療関係機関、介護福祉施設・介護保険事業所、地域住民、大学等教育機関、地域包括支援センター、</a:t>
              </a:r>
              <a:r>
                <a:rPr lang="en-US" altLang="ja-JP" sz="650" dirty="0">
                  <a:solidFill>
                    <a:schemeClr val="tx1"/>
                  </a:solidFill>
                </a:rPr>
                <a:t>NPO</a:t>
              </a:r>
              <a:r>
                <a:rPr lang="ja-JP" altLang="en-US" sz="650" dirty="0" err="1">
                  <a:solidFill>
                    <a:schemeClr val="tx1"/>
                  </a:solidFill>
                </a:rPr>
                <a:t>、</a:t>
              </a:r>
              <a:r>
                <a:rPr lang="ja-JP" altLang="en-US" sz="650" dirty="0">
                  <a:solidFill>
                    <a:schemeClr val="tx1"/>
                  </a:solidFill>
                </a:rPr>
                <a:t>ボランティア等</a:t>
              </a:r>
            </a:p>
          </p:txBody>
        </p:sp>
        <p:cxnSp>
          <p:nvCxnSpPr>
            <p:cNvPr id="1024" name="直線コネクタ 1023"/>
            <p:cNvCxnSpPr/>
            <p:nvPr/>
          </p:nvCxnSpPr>
          <p:spPr>
            <a:xfrm>
              <a:off x="2348507" y="3891912"/>
              <a:ext cx="1287" cy="191848"/>
            </a:xfrm>
            <a:prstGeom prst="line">
              <a:avLst/>
            </a:prstGeom>
            <a:ln>
              <a:solidFill>
                <a:srgbClr val="996600"/>
              </a:solidFill>
            </a:ln>
          </p:spPr>
          <p:style>
            <a:lnRef idx="1">
              <a:schemeClr val="accent1"/>
            </a:lnRef>
            <a:fillRef idx="0">
              <a:schemeClr val="accent1"/>
            </a:fillRef>
            <a:effectRef idx="0">
              <a:schemeClr val="accent1"/>
            </a:effectRef>
            <a:fontRef idx="minor">
              <a:schemeClr val="tx1"/>
            </a:fontRef>
          </p:style>
        </p:cxnSp>
      </p:grpSp>
      <p:pic>
        <p:nvPicPr>
          <p:cNvPr id="139" name="Picture 2" descr="保健師のイラスト（男性）"/>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8293" y="4761345"/>
            <a:ext cx="396709" cy="734648"/>
          </a:xfrm>
          <a:prstGeom prst="rect">
            <a:avLst/>
          </a:prstGeom>
          <a:noFill/>
          <a:extLst>
            <a:ext uri="{909E8E84-426E-40DD-AFC4-6F175D3DCCD1}">
              <a14:hiddenFill xmlns:a14="http://schemas.microsoft.com/office/drawing/2010/main">
                <a:solidFill>
                  <a:srgbClr val="FFFFFF"/>
                </a:solidFill>
              </a14:hiddenFill>
            </a:ext>
          </a:extLst>
        </p:spPr>
      </p:pic>
      <p:sp>
        <p:nvSpPr>
          <p:cNvPr id="166" name="テキスト ボックス 165"/>
          <p:cNvSpPr txBox="1"/>
          <p:nvPr/>
        </p:nvSpPr>
        <p:spPr>
          <a:xfrm>
            <a:off x="7530821" y="5335761"/>
            <a:ext cx="465453" cy="190462"/>
          </a:xfrm>
          <a:prstGeom prst="rect">
            <a:avLst/>
          </a:prstGeom>
          <a:noFill/>
        </p:spPr>
        <p:txBody>
          <a:bodyPr wrap="none" rtlCol="0">
            <a:normAutofit lnSpcReduction="10000"/>
          </a:bodyPr>
          <a:lstStyle/>
          <a:p>
            <a:pPr algn="ctr"/>
            <a:r>
              <a:rPr lang="ja-JP" altLang="en-US" sz="700" dirty="0"/>
              <a:t>保健師</a:t>
            </a:r>
            <a:endParaRPr lang="en-US" altLang="ja-JP" sz="700" dirty="0"/>
          </a:p>
        </p:txBody>
      </p:sp>
      <p:sp>
        <p:nvSpPr>
          <p:cNvPr id="168" name="テキスト ボックス 167"/>
          <p:cNvSpPr txBox="1"/>
          <p:nvPr/>
        </p:nvSpPr>
        <p:spPr>
          <a:xfrm>
            <a:off x="5749222" y="619742"/>
            <a:ext cx="3213582" cy="457649"/>
          </a:xfrm>
          <a:prstGeom prst="roundRect">
            <a:avLst/>
          </a:prstGeom>
          <a:ln w="9525"/>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r>
              <a:rPr lang="ja-JP" altLang="en-US" sz="900" b="1" dirty="0">
                <a:solidFill>
                  <a:srgbClr val="FF9900"/>
                </a:solidFill>
              </a:rPr>
              <a:t>関係者等</a:t>
            </a:r>
          </a:p>
        </p:txBody>
      </p:sp>
      <p:sp>
        <p:nvSpPr>
          <p:cNvPr id="169" name="テキスト ボックス 168"/>
          <p:cNvSpPr txBox="1"/>
          <p:nvPr/>
        </p:nvSpPr>
        <p:spPr>
          <a:xfrm>
            <a:off x="6302501" y="644255"/>
            <a:ext cx="2727427" cy="43858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750" dirty="0">
                <a:solidFill>
                  <a:srgbClr val="FFC000"/>
                </a:solidFill>
              </a:rPr>
              <a:t>●</a:t>
            </a:r>
            <a:r>
              <a:rPr lang="ja-JP" altLang="en-US" sz="750" dirty="0"/>
              <a:t>連携の取り決めや業務を整理し、共有</a:t>
            </a:r>
            <a:endParaRPr lang="en-US" altLang="ja-JP" sz="750" dirty="0"/>
          </a:p>
          <a:p>
            <a:r>
              <a:rPr lang="ja-JP" altLang="en-US" sz="750" dirty="0">
                <a:solidFill>
                  <a:srgbClr val="FFC000"/>
                </a:solidFill>
              </a:rPr>
              <a:t>●</a:t>
            </a:r>
            <a:r>
              <a:rPr lang="ja-JP" altLang="en-US" sz="750" dirty="0"/>
              <a:t>課題に応じた会議を開催</a:t>
            </a:r>
            <a:endParaRPr lang="en-US" altLang="ja-JP" sz="750" dirty="0"/>
          </a:p>
          <a:p>
            <a:r>
              <a:rPr lang="ja-JP" altLang="en-US" sz="750" dirty="0">
                <a:solidFill>
                  <a:srgbClr val="FFC000"/>
                </a:solidFill>
              </a:rPr>
              <a:t>●</a:t>
            </a:r>
            <a:r>
              <a:rPr lang="ja-JP" altLang="en-US" sz="750" dirty="0"/>
              <a:t>課題解決にむけた方策の検討等を関係者間で連動して実施</a:t>
            </a:r>
          </a:p>
        </p:txBody>
      </p:sp>
      <p:pic>
        <p:nvPicPr>
          <p:cNvPr id="2" name="Picture 2" descr="保健師のイラスト（女性） | かわいいフリー素材集 いらすとや"/>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958" y="4771760"/>
            <a:ext cx="406468" cy="754465"/>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保健師のイラスト（女性） | かわいいフリー素材集 いらすとや"/>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8205" y="2185182"/>
            <a:ext cx="256809" cy="476676"/>
          </a:xfrm>
          <a:prstGeom prst="rect">
            <a:avLst/>
          </a:prstGeom>
          <a:noFill/>
          <a:extLst>
            <a:ext uri="{909E8E84-426E-40DD-AFC4-6F175D3DCCD1}">
              <a14:hiddenFill xmlns:a14="http://schemas.microsoft.com/office/drawing/2010/main">
                <a:solidFill>
                  <a:srgbClr val="FFFFFF"/>
                </a:solidFill>
              </a14:hiddenFill>
            </a:ext>
          </a:extLst>
        </p:spPr>
      </p:pic>
      <p:sp>
        <p:nvSpPr>
          <p:cNvPr id="159" name="テキスト ボックス 158"/>
          <p:cNvSpPr txBox="1"/>
          <p:nvPr/>
        </p:nvSpPr>
        <p:spPr>
          <a:xfrm>
            <a:off x="7288190" y="1085861"/>
            <a:ext cx="1655395" cy="165894"/>
          </a:xfrm>
          <a:prstGeom prst="rect">
            <a:avLst/>
          </a:prstGeom>
          <a:noFill/>
        </p:spPr>
        <p:txBody>
          <a:bodyPr wrap="none" rtlCol="0">
            <a:noAutofit/>
          </a:bodyPr>
          <a:lstStyle/>
          <a:p>
            <a:pPr algn="ctr"/>
            <a:r>
              <a:rPr lang="en-US" altLang="ja-JP" sz="600" dirty="0"/>
              <a:t>※</a:t>
            </a:r>
            <a:r>
              <a:rPr lang="ja-JP" altLang="en-US" sz="600" dirty="0"/>
              <a:t>関係者・・・保健医療福祉の関係機関・関係団体・関係者</a:t>
            </a:r>
          </a:p>
        </p:txBody>
      </p:sp>
      <p:sp>
        <p:nvSpPr>
          <p:cNvPr id="130" name="正方形/長方形 129"/>
          <p:cNvSpPr/>
          <p:nvPr/>
        </p:nvSpPr>
        <p:spPr>
          <a:xfrm rot="16200000">
            <a:off x="6486808" y="2983622"/>
            <a:ext cx="434499" cy="806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8" name="右矢印 127"/>
          <p:cNvSpPr/>
          <p:nvPr/>
        </p:nvSpPr>
        <p:spPr>
          <a:xfrm rot="5400000">
            <a:off x="7004275" y="3638536"/>
            <a:ext cx="1832116" cy="15652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0" name="テキスト ボックス 159"/>
          <p:cNvSpPr txBox="1"/>
          <p:nvPr/>
        </p:nvSpPr>
        <p:spPr>
          <a:xfrm>
            <a:off x="6100776" y="1501912"/>
            <a:ext cx="1367524" cy="179243"/>
          </a:xfrm>
          <a:prstGeom prst="roundRect">
            <a:avLst/>
          </a:prstGeom>
          <a:solidFill>
            <a:schemeClr val="accent1">
              <a:lumMod val="20000"/>
              <a:lumOff val="80000"/>
            </a:schemeClr>
          </a:solidFill>
          <a:ln w="9525"/>
        </p:spPr>
        <p:style>
          <a:lnRef idx="2">
            <a:schemeClr val="accent1"/>
          </a:lnRef>
          <a:fillRef idx="1">
            <a:schemeClr val="lt1"/>
          </a:fillRef>
          <a:effectRef idx="0">
            <a:schemeClr val="accent1"/>
          </a:effectRef>
          <a:fontRef idx="minor">
            <a:schemeClr val="dk1"/>
          </a:fontRef>
        </p:style>
        <p:txBody>
          <a:bodyPr wrap="square" lIns="36000" tIns="0" rIns="0" bIns="0" rtlCol="0" anchor="ctr" anchorCtr="0">
            <a:noAutofit/>
          </a:bodyPr>
          <a:lstStyle/>
          <a:p>
            <a:r>
              <a:rPr lang="ja-JP" altLang="en-US" sz="700" dirty="0">
                <a:solidFill>
                  <a:schemeClr val="tx1"/>
                </a:solidFill>
              </a:rPr>
              <a:t>住民主体を重視した多職種連携</a:t>
            </a:r>
            <a:endParaRPr lang="en-US" altLang="ja-JP" sz="700" dirty="0">
              <a:solidFill>
                <a:schemeClr val="tx1"/>
              </a:solidFill>
            </a:endParaRPr>
          </a:p>
        </p:txBody>
      </p:sp>
      <p:sp>
        <p:nvSpPr>
          <p:cNvPr id="6" name="スライド番号プレースホルダー 5"/>
          <p:cNvSpPr>
            <a:spLocks noGrp="1"/>
          </p:cNvSpPr>
          <p:nvPr>
            <p:ph type="sldNum" sz="quarter" idx="12"/>
          </p:nvPr>
        </p:nvSpPr>
        <p:spPr>
          <a:xfrm>
            <a:off x="6457950" y="6489703"/>
            <a:ext cx="2057400" cy="365125"/>
          </a:xfrm>
        </p:spPr>
        <p:txBody>
          <a:bodyPr/>
          <a:lstStyle/>
          <a:p>
            <a:fld id="{39120F6A-5BAE-4860-9898-38BC5CBC6A99}" type="slidenum">
              <a:rPr kumimoji="1" lang="ja-JP" altLang="en-US" smtClean="0"/>
              <a:t>13</a:t>
            </a:fld>
            <a:endParaRPr kumimoji="1" lang="ja-JP" altLang="en-US" dirty="0"/>
          </a:p>
        </p:txBody>
      </p:sp>
      <p:sp>
        <p:nvSpPr>
          <p:cNvPr id="14" name="フッター プレースホルダー 13"/>
          <p:cNvSpPr>
            <a:spLocks noGrp="1"/>
          </p:cNvSpPr>
          <p:nvPr>
            <p:ph type="ftr" sz="quarter" idx="11"/>
          </p:nvPr>
        </p:nvSpPr>
        <p:spPr>
          <a:xfrm>
            <a:off x="3028950" y="6518278"/>
            <a:ext cx="3086100" cy="365125"/>
          </a:xfrm>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pic>
        <p:nvPicPr>
          <p:cNvPr id="45" name="210826_1050">
            <a:hlinkClick r:id="" action="ppaction://media"/>
          </p:cNvPr>
          <p:cNvPicPr>
            <a:picLocks noChangeAspect="1"/>
          </p:cNvPicPr>
          <p:nvPr>
            <a:audioFile r:link="rId1"/>
            <p:extLst>
              <p:ext uri="{DAA4B4D4-6D71-4841-9C94-3DE7FCFB9230}">
                <p14:media xmlns:p14="http://schemas.microsoft.com/office/powerpoint/2010/main" r:embed="rId2">
                  <p14:trim st="1333000" end="108700.4166"/>
                </p14:media>
              </p:ext>
            </p:extLst>
          </p:nvPr>
        </p:nvPicPr>
        <p:blipFill>
          <a:blip r:embed="rId9"/>
          <a:stretch>
            <a:fillRect/>
          </a:stretch>
        </p:blipFill>
        <p:spPr>
          <a:xfrm>
            <a:off x="8413184" y="6160147"/>
            <a:ext cx="609600" cy="609600"/>
          </a:xfrm>
          <a:prstGeom prst="rect">
            <a:avLst/>
          </a:prstGeom>
        </p:spPr>
      </p:pic>
    </p:spTree>
    <p:extLst>
      <p:ext uri="{BB962C8B-B14F-4D97-AF65-F5344CB8AC3E}">
        <p14:creationId xmlns:p14="http://schemas.microsoft.com/office/powerpoint/2010/main" val="232381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97"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9120F6A-5BAE-4860-9898-38BC5CBC6A99}" type="slidenum">
              <a:rPr kumimoji="1" lang="ja-JP" altLang="en-US" smtClean="0"/>
              <a:t>14</a:t>
            </a:fld>
            <a:endParaRPr kumimoji="1" lang="ja-JP" altLang="en-US"/>
          </a:p>
        </p:txBody>
      </p:sp>
      <p:sp>
        <p:nvSpPr>
          <p:cNvPr id="4" name="タイトル 1"/>
          <p:cNvSpPr txBox="1">
            <a:spLocks/>
          </p:cNvSpPr>
          <p:nvPr/>
        </p:nvSpPr>
        <p:spPr>
          <a:xfrm>
            <a:off x="254578" y="142875"/>
            <a:ext cx="7886700" cy="4419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latin typeface="Meiryo UI" panose="020B0604030504040204" pitchFamily="50" charset="-128"/>
                <a:ea typeface="Meiryo UI" panose="020B0604030504040204" pitchFamily="50" charset="-128"/>
              </a:rPr>
              <a:t>保健医療福祉の連携に向けた関連図（必要な要素）</a:t>
            </a:r>
            <a:endParaRPr lang="ja-JP" altLang="en-US" sz="2400" b="1" dirty="0">
              <a:latin typeface="Meiryo UI" panose="020B0604030504040204" pitchFamily="50" charset="-128"/>
              <a:ea typeface="Meiryo UI" panose="020B0604030504040204" pitchFamily="50" charset="-128"/>
            </a:endParaRPr>
          </a:p>
        </p:txBody>
      </p:sp>
      <p:sp>
        <p:nvSpPr>
          <p:cNvPr id="5" name="フッター プレースホルダー 4"/>
          <p:cNvSpPr>
            <a:spLocks noGrp="1"/>
          </p:cNvSpPr>
          <p:nvPr>
            <p:ph type="ftr" sz="quarter" idx="11"/>
          </p:nvPr>
        </p:nvSpPr>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cxnSp>
        <p:nvCxnSpPr>
          <p:cNvPr id="6" name="直線コネクタ 5"/>
          <p:cNvCxnSpPr/>
          <p:nvPr/>
        </p:nvCxnSpPr>
        <p:spPr>
          <a:xfrm>
            <a:off x="254578" y="598517"/>
            <a:ext cx="856557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254579" y="1949065"/>
            <a:ext cx="2571000" cy="1246495"/>
          </a:xfrm>
          <a:prstGeom prst="rect">
            <a:avLst/>
          </a:prstGeom>
          <a:noFill/>
        </p:spPr>
        <p:txBody>
          <a:bodyPr wrap="square" rtlCol="0">
            <a:spAutoFit/>
          </a:bodyPr>
          <a:lstStyle/>
          <a:p>
            <a:pPr lvl="0"/>
            <a:r>
              <a:rPr lang="ja-JP" altLang="en-US" sz="1300" dirty="0" smtClean="0">
                <a:solidFill>
                  <a:srgbClr val="FFC000"/>
                </a:solidFill>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協議</a:t>
            </a:r>
            <a:r>
              <a:rPr lang="ja-JP" altLang="en-US" sz="1300" dirty="0">
                <a:latin typeface="Meiryo UI" panose="020B0604030504040204" pitchFamily="50" charset="-128"/>
                <a:ea typeface="Meiryo UI" panose="020B0604030504040204" pitchFamily="50" charset="-128"/>
              </a:rPr>
              <a:t>の場の設定（地域住民を</a:t>
            </a:r>
            <a:r>
              <a:rPr lang="ja-JP" altLang="en-US" sz="1300" dirty="0" smtClean="0">
                <a:latin typeface="Meiryo UI" panose="020B0604030504040204" pitchFamily="50" charset="-128"/>
                <a:ea typeface="Meiryo UI" panose="020B0604030504040204" pitchFamily="50" charset="-128"/>
              </a:rPr>
              <a:t>含</a:t>
            </a:r>
            <a:endParaRPr lang="en-US" altLang="ja-JP" sz="1300" dirty="0" smtClean="0">
              <a:latin typeface="Meiryo UI" panose="020B0604030504040204" pitchFamily="50" charset="-128"/>
              <a:ea typeface="Meiryo UI" panose="020B0604030504040204" pitchFamily="50" charset="-128"/>
            </a:endParaRPr>
          </a:p>
          <a:p>
            <a:pPr lvl="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en-US" sz="1300" dirty="0" err="1" smtClean="0">
                <a:latin typeface="Meiryo UI" panose="020B0604030504040204" pitchFamily="50" charset="-128"/>
                <a:ea typeface="Meiryo UI" panose="020B0604030504040204" pitchFamily="50" charset="-128"/>
              </a:rPr>
              <a:t>めた</a:t>
            </a:r>
            <a:r>
              <a:rPr lang="ja-JP" altLang="en-US" sz="1300" dirty="0">
                <a:latin typeface="Meiryo UI" panose="020B0604030504040204" pitchFamily="50" charset="-128"/>
                <a:ea typeface="Meiryo UI" panose="020B0604030504040204" pitchFamily="50" charset="-128"/>
              </a:rPr>
              <a:t>関係者</a:t>
            </a:r>
            <a:r>
              <a:rPr lang="ja-JP" altLang="en-US" sz="1300" dirty="0" smtClean="0">
                <a:latin typeface="Meiryo UI" panose="020B0604030504040204" pitchFamily="50" charset="-128"/>
                <a:ea typeface="Meiryo UI" panose="020B0604030504040204" pitchFamily="50" charset="-128"/>
              </a:rPr>
              <a:t>が集う</a:t>
            </a:r>
            <a:r>
              <a:rPr lang="ja-JP" altLang="en-US" sz="1300" dirty="0">
                <a:latin typeface="Meiryo UI" panose="020B0604030504040204" pitchFamily="50" charset="-128"/>
                <a:ea typeface="Meiryo UI" panose="020B0604030504040204" pitchFamily="50" charset="-128"/>
              </a:rPr>
              <a:t>場、・</a:t>
            </a:r>
            <a:r>
              <a:rPr lang="ja-JP" altLang="en-US" sz="1300" dirty="0" smtClean="0">
                <a:latin typeface="Meiryo UI" panose="020B0604030504040204" pitchFamily="50" charset="-128"/>
                <a:ea typeface="Meiryo UI" panose="020B0604030504040204" pitchFamily="50" charset="-128"/>
              </a:rPr>
              <a:t>各市町村</a:t>
            </a:r>
            <a:endParaRPr lang="en-US" altLang="ja-JP" sz="1300" dirty="0" smtClean="0">
              <a:latin typeface="Meiryo UI" panose="020B0604030504040204" pitchFamily="50" charset="-128"/>
              <a:ea typeface="Meiryo UI" panose="020B0604030504040204" pitchFamily="50" charset="-128"/>
            </a:endParaRPr>
          </a:p>
          <a:p>
            <a:pPr lvl="0">
              <a:spcAft>
                <a:spcPts val="1200"/>
              </a:spcAft>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と</a:t>
            </a:r>
            <a:r>
              <a:rPr lang="ja-JP" altLang="en-US" sz="1300" dirty="0">
                <a:latin typeface="Meiryo UI" panose="020B0604030504040204" pitchFamily="50" charset="-128"/>
                <a:ea typeface="Meiryo UI" panose="020B0604030504040204" pitchFamily="50" charset="-128"/>
              </a:rPr>
              <a:t>一対一で検討できる場）</a:t>
            </a:r>
          </a:p>
          <a:p>
            <a:pPr lvl="0"/>
            <a:r>
              <a:rPr lang="ja-JP" altLang="en-US" sz="1300" dirty="0">
                <a:solidFill>
                  <a:srgbClr val="FFC000"/>
                </a:solidFill>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情報</a:t>
            </a:r>
            <a:r>
              <a:rPr lang="ja-JP" altLang="en-US" sz="1300" dirty="0">
                <a:latin typeface="Meiryo UI" panose="020B0604030504040204" pitchFamily="50" charset="-128"/>
                <a:ea typeface="Meiryo UI" panose="020B0604030504040204" pitchFamily="50" charset="-128"/>
              </a:rPr>
              <a:t>交換会や研修会・勉強会</a:t>
            </a:r>
            <a:r>
              <a:rPr lang="ja-JP" altLang="en-US" sz="1300" dirty="0" smtClean="0">
                <a:latin typeface="Meiryo UI" panose="020B0604030504040204" pitchFamily="50" charset="-128"/>
                <a:ea typeface="Meiryo UI" panose="020B0604030504040204" pitchFamily="50" charset="-128"/>
              </a:rPr>
              <a:t>等</a:t>
            </a:r>
            <a:endParaRPr lang="en-US" altLang="ja-JP" sz="1300" dirty="0" smtClean="0">
              <a:latin typeface="Meiryo UI" panose="020B0604030504040204" pitchFamily="50" charset="-128"/>
              <a:ea typeface="Meiryo UI" panose="020B0604030504040204" pitchFamily="50" charset="-128"/>
            </a:endParaRPr>
          </a:p>
          <a:p>
            <a:pPr lvl="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を</a:t>
            </a:r>
            <a:r>
              <a:rPr lang="ja-JP" altLang="en-US" sz="1300" dirty="0">
                <a:latin typeface="Meiryo UI" panose="020B0604030504040204" pitchFamily="50" charset="-128"/>
                <a:ea typeface="Meiryo UI" panose="020B0604030504040204" pitchFamily="50" charset="-128"/>
              </a:rPr>
              <a:t>定期的に開催</a:t>
            </a:r>
          </a:p>
        </p:txBody>
      </p:sp>
      <p:sp>
        <p:nvSpPr>
          <p:cNvPr id="29" name="角丸四角形 28"/>
          <p:cNvSpPr/>
          <p:nvPr/>
        </p:nvSpPr>
        <p:spPr>
          <a:xfrm>
            <a:off x="198736" y="1434450"/>
            <a:ext cx="2600325" cy="32860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顔の見える</a:t>
            </a:r>
            <a:r>
              <a:rPr lang="ja-JP" altLang="en-US" dirty="0" smtClean="0">
                <a:latin typeface="Meiryo UI" panose="020B0604030504040204" pitchFamily="50" charset="-128"/>
                <a:ea typeface="Meiryo UI" panose="020B0604030504040204" pitchFamily="50" charset="-128"/>
              </a:rPr>
              <a:t>関係作り</a:t>
            </a:r>
            <a:endParaRPr lang="ja-JP" altLang="en-US"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23449" y="4371256"/>
            <a:ext cx="2600325" cy="1200329"/>
          </a:xfrm>
          <a:prstGeom prst="rect">
            <a:avLst/>
          </a:prstGeom>
          <a:noFill/>
        </p:spPr>
        <p:txBody>
          <a:bodyPr wrap="square" rtlCol="0">
            <a:spAutoFit/>
          </a:bodyPr>
          <a:lstStyle/>
          <a:p>
            <a:pPr lvl="0"/>
            <a:r>
              <a:rPr lang="ja-JP" altLang="en-US" sz="1300" dirty="0" smtClean="0">
                <a:solidFill>
                  <a:srgbClr val="92D050"/>
                </a:solidFill>
                <a:latin typeface="Meiryo UI" panose="020B0604030504040204" pitchFamily="50" charset="-128"/>
                <a:ea typeface="Meiryo UI" panose="020B0604030504040204" pitchFamily="50" charset="-128"/>
              </a:rPr>
              <a:t>■</a:t>
            </a:r>
            <a:r>
              <a:rPr lang="ja-JP" altLang="ja-JP" sz="1300" dirty="0">
                <a:latin typeface="Meiryo UI" panose="020B0604030504040204" pitchFamily="50" charset="-128"/>
                <a:ea typeface="Meiryo UI" panose="020B0604030504040204" pitchFamily="50" charset="-128"/>
              </a:rPr>
              <a:t>管内の関係者から求められる</a:t>
            </a:r>
            <a:r>
              <a:rPr lang="ja-JP" altLang="ja-JP" sz="1300" dirty="0" smtClean="0">
                <a:latin typeface="Meiryo UI" panose="020B0604030504040204" pitchFamily="50" charset="-128"/>
                <a:ea typeface="Meiryo UI" panose="020B0604030504040204" pitchFamily="50" charset="-128"/>
              </a:rPr>
              <a:t>役割</a:t>
            </a:r>
            <a:endParaRPr lang="en-US" altLang="ja-JP" sz="1300" dirty="0" smtClean="0">
              <a:latin typeface="Meiryo UI" panose="020B0604030504040204" pitchFamily="50" charset="-128"/>
              <a:ea typeface="Meiryo UI" panose="020B0604030504040204" pitchFamily="50" charset="-128"/>
            </a:endParaRPr>
          </a:p>
          <a:p>
            <a:pPr lvl="0">
              <a:spcAft>
                <a:spcPts val="1200"/>
              </a:spcAft>
            </a:pPr>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や</a:t>
            </a:r>
            <a:r>
              <a:rPr lang="ja-JP" altLang="ja-JP" sz="1300" dirty="0">
                <a:latin typeface="Meiryo UI" panose="020B0604030504040204" pitchFamily="50" charset="-128"/>
                <a:ea typeface="Meiryo UI" panose="020B0604030504040204" pitchFamily="50" charset="-128"/>
              </a:rPr>
              <a:t>機能についても把握</a:t>
            </a:r>
            <a:endParaRPr lang="ja-JP" altLang="en-US" sz="1300" dirty="0">
              <a:latin typeface="Meiryo UI" panose="020B0604030504040204" pitchFamily="50" charset="-128"/>
              <a:ea typeface="Meiryo UI" panose="020B0604030504040204" pitchFamily="50" charset="-128"/>
            </a:endParaRPr>
          </a:p>
          <a:p>
            <a:pPr lvl="0">
              <a:spcAft>
                <a:spcPts val="1200"/>
              </a:spcAft>
            </a:pPr>
            <a:r>
              <a:rPr lang="ja-JP" altLang="en-US" sz="1300" dirty="0">
                <a:solidFill>
                  <a:srgbClr val="92D050"/>
                </a:solidFill>
                <a:latin typeface="Meiryo UI" panose="020B0604030504040204" pitchFamily="50" charset="-128"/>
                <a:ea typeface="Meiryo UI" panose="020B0604030504040204" pitchFamily="50" charset="-128"/>
              </a:rPr>
              <a:t>■</a:t>
            </a:r>
            <a:r>
              <a:rPr lang="ja-JP" altLang="ja-JP" sz="1300" dirty="0" smtClean="0">
                <a:latin typeface="Meiryo UI" panose="020B0604030504040204" pitchFamily="50" charset="-128"/>
                <a:ea typeface="Meiryo UI" panose="020B0604030504040204" pitchFamily="50" charset="-128"/>
              </a:rPr>
              <a:t>県</a:t>
            </a:r>
            <a:r>
              <a:rPr lang="ja-JP" altLang="ja-JP" sz="1300" dirty="0">
                <a:latin typeface="Meiryo UI" panose="020B0604030504040204" pitchFamily="50" charset="-128"/>
                <a:ea typeface="Meiryo UI" panose="020B0604030504040204" pitchFamily="50" charset="-128"/>
              </a:rPr>
              <a:t>本庁や関係者と連携・協働</a:t>
            </a:r>
            <a:endParaRPr lang="ja-JP" altLang="en-US" sz="1300" dirty="0">
              <a:latin typeface="Meiryo UI" panose="020B0604030504040204" pitchFamily="50" charset="-128"/>
              <a:ea typeface="Meiryo UI" panose="020B0604030504040204" pitchFamily="50" charset="-128"/>
            </a:endParaRPr>
          </a:p>
          <a:p>
            <a:pPr lvl="0"/>
            <a:r>
              <a:rPr lang="ja-JP" altLang="en-US" sz="1300" dirty="0">
                <a:solidFill>
                  <a:srgbClr val="92D050"/>
                </a:solidFill>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地域</a:t>
            </a:r>
            <a:r>
              <a:rPr lang="ja-JP" altLang="en-US" sz="1300" dirty="0">
                <a:latin typeface="Meiryo UI" panose="020B0604030504040204" pitchFamily="50" charset="-128"/>
                <a:ea typeface="Meiryo UI" panose="020B0604030504040204" pitchFamily="50" charset="-128"/>
              </a:rPr>
              <a:t>のあるべき姿を見据える</a:t>
            </a:r>
          </a:p>
        </p:txBody>
      </p:sp>
      <p:sp>
        <p:nvSpPr>
          <p:cNvPr id="31" name="角丸四角形 30"/>
          <p:cNvSpPr/>
          <p:nvPr/>
        </p:nvSpPr>
        <p:spPr>
          <a:xfrm>
            <a:off x="198736" y="3853663"/>
            <a:ext cx="2600325" cy="3286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latin typeface="Meiryo UI" panose="020B0604030504040204" pitchFamily="50" charset="-128"/>
                <a:ea typeface="Meiryo UI" panose="020B0604030504040204" pitchFamily="50" charset="-128"/>
              </a:rPr>
              <a:t>施策化</a:t>
            </a:r>
            <a:endParaRPr lang="ja-JP" altLang="en-US"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413213" y="1933594"/>
            <a:ext cx="2631933" cy="492443"/>
          </a:xfrm>
          <a:prstGeom prst="rect">
            <a:avLst/>
          </a:prstGeom>
          <a:noFill/>
        </p:spPr>
        <p:txBody>
          <a:bodyPr wrap="square" rtlCol="0">
            <a:spAutoFit/>
          </a:bodyPr>
          <a:lstStyle/>
          <a:p>
            <a:pPr lvl="0"/>
            <a:r>
              <a:rPr lang="ja-JP" altLang="en-US" sz="1300" dirty="0" smtClean="0">
                <a:solidFill>
                  <a:schemeClr val="accent1"/>
                </a:solidFill>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自組織だけでは連携が困難な</a:t>
            </a:r>
            <a:r>
              <a:rPr lang="ja-JP" altLang="en-US" sz="1300" dirty="0" smtClean="0">
                <a:latin typeface="Meiryo UI" panose="020B0604030504040204" pitchFamily="50" charset="-128"/>
                <a:ea typeface="Meiryo UI" panose="020B0604030504040204" pitchFamily="50" charset="-128"/>
              </a:rPr>
              <a:t>関</a:t>
            </a:r>
            <a:endParaRPr lang="en-US" altLang="ja-JP" sz="1300" dirty="0" smtClean="0">
              <a:latin typeface="Meiryo UI" panose="020B0604030504040204" pitchFamily="50" charset="-128"/>
              <a:ea typeface="Meiryo UI" panose="020B0604030504040204" pitchFamily="50" charset="-128"/>
            </a:endParaRPr>
          </a:p>
          <a:p>
            <a:pPr lvl="0"/>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係者</a:t>
            </a:r>
            <a:r>
              <a:rPr lang="ja-JP" altLang="en-US" sz="1300" dirty="0">
                <a:latin typeface="Meiryo UI" panose="020B0604030504040204" pitchFamily="50" charset="-128"/>
                <a:ea typeface="Meiryo UI" panose="020B0604030504040204" pitchFamily="50" charset="-128"/>
              </a:rPr>
              <a:t>を保健所</a:t>
            </a:r>
            <a:r>
              <a:rPr lang="ja-JP" altLang="en-US" sz="1300" dirty="0" smtClean="0">
                <a:latin typeface="Meiryo UI" panose="020B0604030504040204" pitchFamily="50" charset="-128"/>
                <a:ea typeface="Meiryo UI" panose="020B0604030504040204" pitchFamily="50" charset="-128"/>
              </a:rPr>
              <a:t>が繋ぐ</a:t>
            </a:r>
            <a:endParaRPr lang="ja-JP" altLang="en-US" sz="1300" dirty="0">
              <a:latin typeface="Meiryo UI" panose="020B0604030504040204" pitchFamily="50" charset="-128"/>
              <a:ea typeface="Meiryo UI" panose="020B0604030504040204" pitchFamily="50" charset="-128"/>
            </a:endParaRPr>
          </a:p>
        </p:txBody>
      </p:sp>
      <p:sp>
        <p:nvSpPr>
          <p:cNvPr id="33" name="角丸四角形 32"/>
          <p:cNvSpPr/>
          <p:nvPr/>
        </p:nvSpPr>
        <p:spPr>
          <a:xfrm>
            <a:off x="6346538" y="1426705"/>
            <a:ext cx="2600325" cy="32860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関係者同士の橋渡し</a:t>
            </a:r>
          </a:p>
        </p:txBody>
      </p:sp>
      <p:sp>
        <p:nvSpPr>
          <p:cNvPr id="34" name="テキスト ボックス 33"/>
          <p:cNvSpPr txBox="1"/>
          <p:nvPr/>
        </p:nvSpPr>
        <p:spPr>
          <a:xfrm>
            <a:off x="6413213" y="4368220"/>
            <a:ext cx="2593686" cy="1046440"/>
          </a:xfrm>
          <a:prstGeom prst="rect">
            <a:avLst/>
          </a:prstGeom>
          <a:noFill/>
        </p:spPr>
        <p:txBody>
          <a:bodyPr wrap="square" rtlCol="0">
            <a:spAutoFit/>
          </a:bodyPr>
          <a:lstStyle/>
          <a:p>
            <a:pPr lvl="0"/>
            <a:r>
              <a:rPr lang="ja-JP" altLang="en-US" sz="1300" dirty="0" smtClean="0">
                <a:solidFill>
                  <a:schemeClr val="accent2">
                    <a:lumMod val="60000"/>
                    <a:lumOff val="40000"/>
                  </a:schemeClr>
                </a:solidFill>
                <a:latin typeface="Meiryo UI" panose="020B0604030504040204" pitchFamily="50" charset="-128"/>
                <a:ea typeface="Meiryo UI" panose="020B0604030504040204" pitchFamily="50" charset="-128"/>
              </a:rPr>
              <a:t>■</a:t>
            </a:r>
            <a:r>
              <a:rPr lang="ja-JP" altLang="ja-JP" sz="1300" dirty="0">
                <a:latin typeface="Meiryo UI" panose="020B0604030504040204" pitchFamily="50" charset="-128"/>
                <a:ea typeface="Meiryo UI" panose="020B0604030504040204" pitchFamily="50" charset="-128"/>
              </a:rPr>
              <a:t>管内市町村における事業の</a:t>
            </a:r>
            <a:r>
              <a:rPr lang="ja-JP" altLang="ja-JP" sz="1300" dirty="0" smtClean="0">
                <a:latin typeface="Meiryo UI" panose="020B0604030504040204" pitchFamily="50" charset="-128"/>
                <a:ea typeface="Meiryo UI" panose="020B0604030504040204" pitchFamily="50" charset="-128"/>
              </a:rPr>
              <a:t>進捗</a:t>
            </a:r>
            <a:endParaRPr lang="en-US" altLang="ja-JP" sz="1300" dirty="0" smtClean="0">
              <a:latin typeface="Meiryo UI" panose="020B0604030504040204" pitchFamily="50" charset="-128"/>
              <a:ea typeface="Meiryo UI" panose="020B0604030504040204" pitchFamily="50" charset="-128"/>
            </a:endParaRPr>
          </a:p>
          <a:p>
            <a:pPr lvl="0">
              <a:spcAft>
                <a:spcPts val="1200"/>
              </a:spcAft>
            </a:pPr>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状況</a:t>
            </a:r>
            <a:r>
              <a:rPr lang="ja-JP" altLang="ja-JP" sz="1300" dirty="0">
                <a:latin typeface="Meiryo UI" panose="020B0604030504040204" pitchFamily="50" charset="-128"/>
                <a:ea typeface="Meiryo UI" panose="020B0604030504040204" pitchFamily="50" charset="-128"/>
              </a:rPr>
              <a:t>の把握</a:t>
            </a:r>
            <a:endParaRPr lang="ja-JP" altLang="en-US" sz="1300" u="sng" dirty="0">
              <a:latin typeface="Meiryo UI" panose="020B0604030504040204" pitchFamily="50" charset="-128"/>
              <a:ea typeface="Meiryo UI" panose="020B0604030504040204" pitchFamily="50" charset="-128"/>
            </a:endParaRPr>
          </a:p>
          <a:p>
            <a:pPr lvl="0"/>
            <a:r>
              <a:rPr lang="ja-JP" altLang="en-US" sz="1300" dirty="0">
                <a:solidFill>
                  <a:schemeClr val="accent2">
                    <a:lumMod val="60000"/>
                    <a:lumOff val="40000"/>
                  </a:schemeClr>
                </a:solidFill>
                <a:latin typeface="Meiryo UI" panose="020B0604030504040204" pitchFamily="50" charset="-128"/>
                <a:ea typeface="Meiryo UI" panose="020B0604030504040204" pitchFamily="50" charset="-128"/>
              </a:rPr>
              <a:t>■</a:t>
            </a:r>
            <a:r>
              <a:rPr lang="ja-JP" altLang="ja-JP" sz="1300" dirty="0" smtClean="0">
                <a:latin typeface="Meiryo UI" panose="020B0604030504040204" pitchFamily="50" charset="-128"/>
                <a:ea typeface="Meiryo UI" panose="020B0604030504040204" pitchFamily="50" charset="-128"/>
              </a:rPr>
              <a:t>他圏域</a:t>
            </a:r>
            <a:r>
              <a:rPr lang="ja-JP" altLang="ja-JP" sz="1300" dirty="0">
                <a:latin typeface="Meiryo UI" panose="020B0604030504040204" pitchFamily="50" charset="-128"/>
                <a:ea typeface="Meiryo UI" panose="020B0604030504040204" pitchFamily="50" charset="-128"/>
              </a:rPr>
              <a:t>の状況、県や国の動向</a:t>
            </a:r>
            <a:r>
              <a:rPr lang="ja-JP" altLang="ja-JP"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lvl="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施策</a:t>
            </a:r>
            <a:r>
              <a:rPr lang="ja-JP" altLang="ja-JP" sz="1300" dirty="0">
                <a:latin typeface="Meiryo UI" panose="020B0604030504040204" pitchFamily="50" charset="-128"/>
                <a:ea typeface="Meiryo UI" panose="020B0604030504040204" pitchFamily="50" charset="-128"/>
              </a:rPr>
              <a:t>の方向性</a:t>
            </a:r>
            <a:r>
              <a:rPr lang="ja-JP" altLang="en-US" sz="1300" dirty="0">
                <a:latin typeface="Meiryo UI" panose="020B0604030504040204" pitchFamily="50" charset="-128"/>
                <a:ea typeface="Meiryo UI" panose="020B0604030504040204" pitchFamily="50" charset="-128"/>
              </a:rPr>
              <a:t>の共有</a:t>
            </a:r>
            <a:endParaRPr lang="ja-JP" altLang="en-US" sz="1300" u="sng" dirty="0">
              <a:latin typeface="Meiryo UI" panose="020B0604030504040204" pitchFamily="50" charset="-128"/>
              <a:ea typeface="Meiryo UI" panose="020B0604030504040204" pitchFamily="50" charset="-128"/>
            </a:endParaRPr>
          </a:p>
        </p:txBody>
      </p:sp>
      <p:sp>
        <p:nvSpPr>
          <p:cNvPr id="35" name="角丸四角形 34"/>
          <p:cNvSpPr/>
          <p:nvPr/>
        </p:nvSpPr>
        <p:spPr>
          <a:xfrm>
            <a:off x="6332489" y="3861331"/>
            <a:ext cx="2600325" cy="32860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広域的な視点の共有</a:t>
            </a:r>
          </a:p>
        </p:txBody>
      </p:sp>
      <p:grpSp>
        <p:nvGrpSpPr>
          <p:cNvPr id="7" name="グループ化 6"/>
          <p:cNvGrpSpPr/>
          <p:nvPr/>
        </p:nvGrpSpPr>
        <p:grpSpPr>
          <a:xfrm>
            <a:off x="2812838" y="1577041"/>
            <a:ext cx="3526562" cy="3526563"/>
            <a:chOff x="2812838" y="1669837"/>
            <a:chExt cx="3526562" cy="3526563"/>
          </a:xfrm>
        </p:grpSpPr>
        <p:sp>
          <p:nvSpPr>
            <p:cNvPr id="12" name="フリーフォーム 11"/>
            <p:cNvSpPr/>
            <p:nvPr/>
          </p:nvSpPr>
          <p:spPr>
            <a:xfrm>
              <a:off x="2812838" y="1669837"/>
              <a:ext cx="1759712" cy="17597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gradFill flip="none" rotWithShape="1">
              <a:path path="rect">
                <a:fillToRect l="100000" t="100000"/>
              </a:path>
              <a:tileRect r="-100000" b="-100000"/>
            </a:gradFill>
          </p:spPr>
          <p:style>
            <a:lnRef idx="1">
              <a:schemeClr val="accent4"/>
            </a:lnRef>
            <a:fillRef idx="2">
              <a:schemeClr val="accent4"/>
            </a:fillRef>
            <a:effectRef idx="1">
              <a:schemeClr val="accent4"/>
            </a:effectRef>
            <a:fontRef idx="minor">
              <a:schemeClr val="dk1"/>
            </a:fontRef>
          </p:style>
          <p:txBody>
            <a:bodyPr spcFirstLastPara="0" vert="horz" wrap="square" lIns="650536" tIns="650536" rIns="135128" bIns="135128" numCol="1" spcCol="1270" anchor="ctr" anchorCtr="0">
              <a:noAutofit/>
            </a:bodyPr>
            <a:lstStyle/>
            <a:p>
              <a:pPr lvl="0" algn="ctr" defTabSz="844550">
                <a:lnSpc>
                  <a:spcPct val="90000"/>
                </a:lnSpc>
                <a:spcBef>
                  <a:spcPct val="0"/>
                </a:spcBef>
                <a:spcAft>
                  <a:spcPct val="35000"/>
                </a:spcAft>
              </a:pPr>
              <a:endParaRPr kumimoji="1" lang="ja-JP" altLang="en-US" sz="1900" kern="1200"/>
            </a:p>
          </p:txBody>
        </p:sp>
        <p:sp>
          <p:nvSpPr>
            <p:cNvPr id="13" name="フリーフォーム 12"/>
            <p:cNvSpPr/>
            <p:nvPr/>
          </p:nvSpPr>
          <p:spPr>
            <a:xfrm>
              <a:off x="4579688" y="1669837"/>
              <a:ext cx="1759712" cy="17597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35128" tIns="650536" rIns="650536" bIns="135128" numCol="1" spcCol="1270" anchor="ctr" anchorCtr="0">
              <a:noAutofit/>
            </a:bodyPr>
            <a:lstStyle/>
            <a:p>
              <a:pPr lvl="0" algn="ctr" defTabSz="844550">
                <a:lnSpc>
                  <a:spcPct val="90000"/>
                </a:lnSpc>
                <a:spcBef>
                  <a:spcPct val="0"/>
                </a:spcBef>
                <a:spcAft>
                  <a:spcPct val="35000"/>
                </a:spcAft>
              </a:pPr>
              <a:endParaRPr kumimoji="1" lang="ja-JP" altLang="en-US" sz="1900" kern="1200"/>
            </a:p>
          </p:txBody>
        </p:sp>
        <p:sp>
          <p:nvSpPr>
            <p:cNvPr id="14" name="フリーフォーム 13"/>
            <p:cNvSpPr/>
            <p:nvPr/>
          </p:nvSpPr>
          <p:spPr>
            <a:xfrm>
              <a:off x="4579688" y="3436687"/>
              <a:ext cx="1759712" cy="17597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35128" tIns="135129" rIns="650536" bIns="650536" numCol="1" spcCol="1270" anchor="ctr" anchorCtr="0">
              <a:noAutofit/>
            </a:bodyPr>
            <a:lstStyle/>
            <a:p>
              <a:pPr lvl="0" algn="ctr" defTabSz="844550">
                <a:lnSpc>
                  <a:spcPct val="90000"/>
                </a:lnSpc>
                <a:spcBef>
                  <a:spcPct val="0"/>
                </a:spcBef>
                <a:spcAft>
                  <a:spcPct val="35000"/>
                </a:spcAft>
              </a:pPr>
              <a:endParaRPr kumimoji="1" lang="ja-JP" altLang="en-US" sz="1900" kern="1200"/>
            </a:p>
          </p:txBody>
        </p:sp>
        <p:sp>
          <p:nvSpPr>
            <p:cNvPr id="15" name="フリーフォーム 14"/>
            <p:cNvSpPr/>
            <p:nvPr/>
          </p:nvSpPr>
          <p:spPr>
            <a:xfrm>
              <a:off x="2812838" y="3436688"/>
              <a:ext cx="1759712" cy="17597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650536" tIns="135128" rIns="135127" bIns="650536" numCol="1" spcCol="1270" anchor="ctr" anchorCtr="0">
              <a:noAutofit/>
            </a:bodyPr>
            <a:lstStyle/>
            <a:p>
              <a:pPr lvl="0" algn="ctr" defTabSz="844550">
                <a:lnSpc>
                  <a:spcPct val="90000"/>
                </a:lnSpc>
                <a:spcBef>
                  <a:spcPct val="0"/>
                </a:spcBef>
                <a:spcAft>
                  <a:spcPct val="35000"/>
                </a:spcAft>
              </a:pPr>
              <a:endParaRPr kumimoji="1" lang="ja-JP" altLang="en-US" sz="1900" kern="1200"/>
            </a:p>
          </p:txBody>
        </p:sp>
      </p:grpSp>
      <p:sp>
        <p:nvSpPr>
          <p:cNvPr id="21" name="円/楕円 20"/>
          <p:cNvSpPr/>
          <p:nvPr/>
        </p:nvSpPr>
        <p:spPr>
          <a:xfrm>
            <a:off x="3499439" y="2263891"/>
            <a:ext cx="2160000" cy="2160000"/>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2500" dirty="0">
              <a:solidFill>
                <a:schemeClr val="tx1"/>
              </a:solidFill>
            </a:endParaRPr>
          </a:p>
        </p:txBody>
      </p:sp>
      <p:sp>
        <p:nvSpPr>
          <p:cNvPr id="22" name="テキスト ボックス 21"/>
          <p:cNvSpPr txBox="1"/>
          <p:nvPr/>
        </p:nvSpPr>
        <p:spPr>
          <a:xfrm>
            <a:off x="3535104" y="2913004"/>
            <a:ext cx="2082030" cy="861774"/>
          </a:xfrm>
          <a:prstGeom prst="rect">
            <a:avLst/>
          </a:prstGeom>
          <a:noFill/>
        </p:spPr>
        <p:txBody>
          <a:bodyPr wrap="square" rtlCol="0">
            <a:spAutoFit/>
          </a:bodyPr>
          <a:lstStyle/>
          <a:p>
            <a:pPr algn="ctr"/>
            <a:r>
              <a:rPr lang="ja-JP" altLang="en-US" sz="2500" dirty="0"/>
              <a:t>地域包括</a:t>
            </a:r>
            <a:r>
              <a:rPr lang="ja-JP" altLang="en-US" sz="2500" dirty="0" smtClean="0"/>
              <a:t>ケア</a:t>
            </a:r>
            <a:endParaRPr lang="en-US" altLang="ja-JP" sz="2500" dirty="0" smtClean="0"/>
          </a:p>
          <a:p>
            <a:pPr algn="ctr"/>
            <a:r>
              <a:rPr lang="ja-JP" altLang="en-US" sz="2500" dirty="0" smtClean="0"/>
              <a:t>の実現</a:t>
            </a:r>
            <a:endParaRPr kumimoji="1" lang="ja-JP" altLang="en-US" sz="2500" dirty="0"/>
          </a:p>
        </p:txBody>
      </p:sp>
      <p:pic>
        <p:nvPicPr>
          <p:cNvPr id="8" name="210826_1050">
            <a:hlinkClick r:id="" action="ppaction://media"/>
          </p:cNvPr>
          <p:cNvPicPr>
            <a:picLocks noChangeAspect="1"/>
          </p:cNvPicPr>
          <p:nvPr>
            <a:audioFile r:link="rId1"/>
            <p:extLst>
              <p:ext uri="{DAA4B4D4-6D71-4841-9C94-3DE7FCFB9230}">
                <p14:media xmlns:p14="http://schemas.microsoft.com/office/powerpoint/2010/main" r:embed="rId2">
                  <p14:trim st="1418000" end="26700.4166"/>
                </p14:media>
              </p:ext>
            </p:extLst>
          </p:nvPr>
        </p:nvPicPr>
        <p:blipFill>
          <a:blip r:embed="rId5"/>
          <a:stretch>
            <a:fillRect/>
          </a:stretch>
        </p:blipFill>
        <p:spPr>
          <a:xfrm>
            <a:off x="8371982" y="5991157"/>
            <a:ext cx="609600" cy="609600"/>
          </a:xfrm>
          <a:prstGeom prst="rect">
            <a:avLst/>
          </a:prstGeom>
        </p:spPr>
      </p:pic>
    </p:spTree>
    <p:extLst>
      <p:ext uri="{BB962C8B-B14F-4D97-AF65-F5344CB8AC3E}">
        <p14:creationId xmlns:p14="http://schemas.microsoft.com/office/powerpoint/2010/main" val="3249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en-US" altLang="zh-TW" smtClean="0"/>
              <a:t>&lt;</a:t>
            </a:r>
            <a:r>
              <a:rPr kumimoji="1" lang="zh-TW" altLang="en-US" smtClean="0"/>
              <a:t>公益社団法人　日本看護協会</a:t>
            </a:r>
            <a:r>
              <a:rPr kumimoji="1" lang="en-US" altLang="zh-TW" smtClean="0"/>
              <a:t>&gt;</a:t>
            </a:r>
            <a:endParaRPr kumimoji="1" lang="ja-JP" altLang="en-US"/>
          </a:p>
        </p:txBody>
      </p:sp>
      <p:sp>
        <p:nvSpPr>
          <p:cNvPr id="3" name="スライド番号プレースホルダー 2"/>
          <p:cNvSpPr>
            <a:spLocks noGrp="1"/>
          </p:cNvSpPr>
          <p:nvPr>
            <p:ph type="sldNum" sz="quarter" idx="12"/>
          </p:nvPr>
        </p:nvSpPr>
        <p:spPr/>
        <p:txBody>
          <a:bodyPr/>
          <a:lstStyle/>
          <a:p>
            <a:fld id="{39120F6A-5BAE-4860-9898-38BC5CBC6A99}" type="slidenum">
              <a:rPr kumimoji="1" lang="ja-JP" altLang="en-US" smtClean="0"/>
              <a:t>15</a:t>
            </a:fld>
            <a:endParaRPr kumimoji="1" lang="ja-JP" altLang="en-US"/>
          </a:p>
        </p:txBody>
      </p:sp>
      <p:sp>
        <p:nvSpPr>
          <p:cNvPr id="4" name="タイトル 1"/>
          <p:cNvSpPr txBox="1">
            <a:spLocks/>
          </p:cNvSpPr>
          <p:nvPr/>
        </p:nvSpPr>
        <p:spPr>
          <a:xfrm>
            <a:off x="254578" y="142875"/>
            <a:ext cx="7886700" cy="44196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latin typeface="Meiryo UI" panose="020B0604030504040204" pitchFamily="50" charset="-128"/>
                <a:ea typeface="Meiryo UI" panose="020B0604030504040204" pitchFamily="50" charset="-128"/>
              </a:rPr>
              <a:t>事業報告書等のご案内</a:t>
            </a:r>
            <a:endParaRPr lang="ja-JP" altLang="en-US" sz="2400"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254578" y="598517"/>
            <a:ext cx="856557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対角する 2 つの角を丸めた四角形 8"/>
          <p:cNvSpPr/>
          <p:nvPr/>
        </p:nvSpPr>
        <p:spPr>
          <a:xfrm>
            <a:off x="1049383" y="1407581"/>
            <a:ext cx="7188926" cy="4503150"/>
          </a:xfrm>
          <a:prstGeom prst="round2DiagRect">
            <a:avLst/>
          </a:prstGeom>
          <a:noFill/>
          <a:ln w="57150">
            <a:solidFill>
              <a:srgbClr val="B8A0DC"/>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u"/>
            </a:pPr>
            <a:r>
              <a:rPr kumimoji="1" lang="ja-JP" altLang="en-US" dirty="0" smtClean="0">
                <a:solidFill>
                  <a:schemeClr val="tx1"/>
                </a:solidFill>
              </a:rPr>
              <a:t>報告書および概要版（</a:t>
            </a:r>
            <a:r>
              <a:rPr kumimoji="1" lang="en-US" altLang="ja-JP" dirty="0" smtClean="0">
                <a:solidFill>
                  <a:schemeClr val="tx1"/>
                </a:solidFill>
              </a:rPr>
              <a:t>PDF</a:t>
            </a:r>
            <a:r>
              <a:rPr kumimoji="1" lang="ja-JP" altLang="en-US" dirty="0" smtClean="0">
                <a:solidFill>
                  <a:schemeClr val="tx1"/>
                </a:solidFill>
              </a:rPr>
              <a:t>）を</a:t>
            </a:r>
            <a:r>
              <a:rPr lang="ja-JP" altLang="en-US" dirty="0">
                <a:solidFill>
                  <a:schemeClr val="tx1"/>
                </a:solidFill>
              </a:rPr>
              <a:t>下記に</a:t>
            </a:r>
            <a:r>
              <a:rPr kumimoji="1" lang="ja-JP" altLang="en-US" dirty="0" smtClean="0">
                <a:solidFill>
                  <a:schemeClr val="tx1"/>
                </a:solidFill>
              </a:rPr>
              <a:t>掲載しております。</a:t>
            </a:r>
            <a:endParaRPr kumimoji="1" lang="en-US" altLang="ja-JP" dirty="0" smtClean="0">
              <a:solidFill>
                <a:schemeClr val="tx1"/>
              </a:solidFill>
            </a:endParaRPr>
          </a:p>
          <a:p>
            <a:endParaRPr lang="en-US" altLang="ja-JP" dirty="0">
              <a:solidFill>
                <a:schemeClr val="tx1"/>
              </a:solidFill>
            </a:endParaRPr>
          </a:p>
          <a:p>
            <a:endParaRPr lang="en-US" altLang="ja-JP" dirty="0" smtClean="0">
              <a:solidFill>
                <a:schemeClr val="tx1"/>
              </a:solidFill>
            </a:endParaRPr>
          </a:p>
          <a:p>
            <a:endParaRPr lang="en-US" altLang="ja-JP" dirty="0">
              <a:solidFill>
                <a:schemeClr val="tx1"/>
              </a:solidFill>
            </a:endParaRPr>
          </a:p>
          <a:p>
            <a:endParaRPr lang="en-US" altLang="ja-JP" dirty="0" smtClean="0">
              <a:solidFill>
                <a:schemeClr val="tx1"/>
              </a:solidFill>
            </a:endParaRPr>
          </a:p>
          <a:p>
            <a:endParaRPr lang="en-US" altLang="ja-JP" dirty="0" smtClean="0">
              <a:solidFill>
                <a:schemeClr val="tx1"/>
              </a:solidFill>
            </a:endParaRPr>
          </a:p>
          <a:p>
            <a:pPr marL="285750" indent="-285750">
              <a:buFont typeface="Wingdings" panose="05000000000000000000" pitchFamily="2" charset="2"/>
              <a:buChar char="u"/>
            </a:pPr>
            <a:r>
              <a:rPr lang="ja-JP" altLang="en-US" dirty="0" smtClean="0">
                <a:solidFill>
                  <a:schemeClr val="tx1"/>
                </a:solidFill>
              </a:rPr>
              <a:t>報告書</a:t>
            </a:r>
            <a:r>
              <a:rPr lang="ja-JP" altLang="en-US" dirty="0">
                <a:solidFill>
                  <a:schemeClr val="tx1"/>
                </a:solidFill>
              </a:rPr>
              <a:t>および概要版の冊子をご希望の方は</a:t>
            </a:r>
            <a:r>
              <a:rPr lang="ja-JP" altLang="en-US" dirty="0" smtClean="0">
                <a:solidFill>
                  <a:schemeClr val="tx1"/>
                </a:solidFill>
              </a:rPr>
              <a:t>、下記</a:t>
            </a:r>
            <a:r>
              <a:rPr lang="ja-JP" altLang="en-US" dirty="0">
                <a:solidFill>
                  <a:schemeClr val="tx1"/>
                </a:solidFill>
              </a:rPr>
              <a:t>まで必要部数をご連絡ください</a:t>
            </a:r>
            <a:r>
              <a:rPr lang="ja-JP" altLang="en-US" dirty="0" smtClean="0">
                <a:solidFill>
                  <a:schemeClr val="tx1"/>
                </a:solidFill>
              </a:rPr>
              <a:t>。</a:t>
            </a:r>
            <a:endParaRPr lang="en-US" altLang="ja-JP" dirty="0" smtClean="0">
              <a:solidFill>
                <a:schemeClr val="tx1"/>
              </a:solidFill>
            </a:endParaRPr>
          </a:p>
          <a:p>
            <a:endParaRPr lang="en-US" altLang="ja-JP" dirty="0">
              <a:solidFill>
                <a:schemeClr val="tx1"/>
              </a:solidFill>
            </a:endParaRPr>
          </a:p>
          <a:p>
            <a:endParaRPr lang="en-US" altLang="ja-JP" dirty="0" smtClean="0">
              <a:solidFill>
                <a:schemeClr val="tx1"/>
              </a:solidFill>
            </a:endParaRPr>
          </a:p>
          <a:p>
            <a:endParaRPr lang="en-US" altLang="ja-JP" dirty="0">
              <a:solidFill>
                <a:schemeClr val="tx1"/>
              </a:solidFill>
            </a:endParaRPr>
          </a:p>
          <a:p>
            <a:endParaRPr kumimoji="1" lang="en-US" altLang="ja-JP" dirty="0" smtClean="0">
              <a:solidFill>
                <a:schemeClr val="tx1"/>
              </a:solidFill>
            </a:endParaRPr>
          </a:p>
        </p:txBody>
      </p:sp>
      <p:graphicFrame>
        <p:nvGraphicFramePr>
          <p:cNvPr id="15" name="表 14"/>
          <p:cNvGraphicFramePr>
            <a:graphicFrameLocks noGrp="1"/>
          </p:cNvGraphicFramePr>
          <p:nvPr>
            <p:extLst>
              <p:ext uri="{D42A27DB-BD31-4B8C-83A1-F6EECF244321}">
                <p14:modId xmlns:p14="http://schemas.microsoft.com/office/powerpoint/2010/main" val="335713056"/>
              </p:ext>
            </p:extLst>
          </p:nvPr>
        </p:nvGraphicFramePr>
        <p:xfrm>
          <a:off x="2050644" y="2513054"/>
          <a:ext cx="5795159" cy="801838"/>
        </p:xfrm>
        <a:graphic>
          <a:graphicData uri="http://schemas.openxmlformats.org/drawingml/2006/table">
            <a:tbl>
              <a:tblPr firstRow="1" firstCol="1" bandRow="1"/>
              <a:tblGrid>
                <a:gridCol w="5795159"/>
              </a:tblGrid>
              <a:tr h="801838">
                <a:tc>
                  <a:txBody>
                    <a:bodyPr/>
                    <a:lstStyle/>
                    <a:p>
                      <a:pPr algn="l"/>
                      <a:r>
                        <a:rPr lang="en-US" altLang="ja-JP" sz="1800" dirty="0" smtClean="0">
                          <a:solidFill>
                            <a:schemeClr val="tx1"/>
                          </a:solidFill>
                          <a:effectLst/>
                          <a:latin typeface="Meiryo UI" panose="020B0604030504040204" pitchFamily="50" charset="-128"/>
                          <a:ea typeface="Meiryo UI" panose="020B0604030504040204" pitchFamily="50" charset="-128"/>
                        </a:rPr>
                        <a:t>【</a:t>
                      </a:r>
                      <a:r>
                        <a:rPr kumimoji="1" lang="ja-JP" altLang="en-US" sz="1800" dirty="0" smtClean="0">
                          <a:solidFill>
                            <a:schemeClr val="tx1"/>
                          </a:solidFill>
                          <a:effectLst/>
                          <a:latin typeface="Meiryo UI" panose="020B0604030504040204" pitchFamily="50" charset="-128"/>
                          <a:ea typeface="Meiryo UI" panose="020B0604030504040204" pitchFamily="50" charset="-128"/>
                        </a:rPr>
                        <a:t>本会</a:t>
                      </a:r>
                      <a:r>
                        <a:rPr kumimoji="1" lang="en-US" altLang="ja-JP" sz="1800" dirty="0" smtClean="0">
                          <a:solidFill>
                            <a:schemeClr val="tx1"/>
                          </a:solidFill>
                          <a:effectLst/>
                          <a:latin typeface="Meiryo UI" panose="020B0604030504040204" pitchFamily="50" charset="-128"/>
                          <a:ea typeface="Meiryo UI" panose="020B0604030504040204" pitchFamily="50" charset="-128"/>
                        </a:rPr>
                        <a:t>HP】</a:t>
                      </a:r>
                      <a:r>
                        <a:rPr lang="ja-JP" altLang="en-US" sz="1800" dirty="0" smtClean="0">
                          <a:solidFill>
                            <a:schemeClr val="tx1"/>
                          </a:solidFill>
                          <a:effectLst/>
                          <a:latin typeface="Meiryo UI" panose="020B0604030504040204" pitchFamily="50" charset="-128"/>
                          <a:ea typeface="Meiryo UI" panose="020B0604030504040204" pitchFamily="50" charset="-128"/>
                        </a:rPr>
                        <a:t>　</a:t>
                      </a:r>
                      <a:r>
                        <a:rPr lang="en-US" altLang="ja-JP" sz="1800" dirty="0" smtClean="0">
                          <a:solidFill>
                            <a:schemeClr val="tx1"/>
                          </a:solidFill>
                          <a:effectLst/>
                          <a:latin typeface="Meiryo UI" panose="020B0604030504040204" pitchFamily="50" charset="-128"/>
                          <a:ea typeface="Meiryo UI" panose="020B0604030504040204" pitchFamily="50" charset="-128"/>
                          <a:hlinkClick r:id="rId5"/>
                        </a:rPr>
                        <a:t>https://www.nurse.or.jp/home/publication/#p8</a:t>
                      </a:r>
                      <a:endParaRPr lang="en-US" altLang="ja-JP" sz="1800" dirty="0" smtClean="0">
                        <a:solidFill>
                          <a:schemeClr val="tx1"/>
                        </a:solidFill>
                        <a:effectLst/>
                        <a:latin typeface="Meiryo UI" panose="020B0604030504040204" pitchFamily="50" charset="-128"/>
                        <a:ea typeface="Meiryo UI" panose="020B0604030504040204" pitchFamily="50" charset="-128"/>
                      </a:endParaRPr>
                    </a:p>
                  </a:txBody>
                  <a:tcPr marL="68580" marR="68580" marT="0" marB="0">
                    <a:lnL>
                      <a:noFill/>
                    </a:lnL>
                    <a:lnR>
                      <a:noFill/>
                    </a:lnR>
                    <a:lnT>
                      <a:noFill/>
                    </a:lnT>
                    <a:lnB>
                      <a:noFill/>
                    </a:lnB>
                  </a:tcPr>
                </a:tc>
              </a:tr>
            </a:tbl>
          </a:graphicData>
        </a:graphic>
      </p:graphicFrame>
      <p:sp>
        <p:nvSpPr>
          <p:cNvPr id="17" name="テキスト ボックス 16"/>
          <p:cNvSpPr txBox="1"/>
          <p:nvPr/>
        </p:nvSpPr>
        <p:spPr>
          <a:xfrm>
            <a:off x="576002" y="777293"/>
            <a:ext cx="7662307" cy="369332"/>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周知・普及にご協力とご活用をお願いいたします。</a:t>
            </a:r>
            <a:endParaRPr kumimoji="1" lang="ja-JP" altLang="en-US" dirty="0">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886434729"/>
              </p:ext>
            </p:extLst>
          </p:nvPr>
        </p:nvGraphicFramePr>
        <p:xfrm>
          <a:off x="2400968" y="4420365"/>
          <a:ext cx="5094513" cy="975360"/>
        </p:xfrm>
        <a:graphic>
          <a:graphicData uri="http://schemas.openxmlformats.org/drawingml/2006/table">
            <a:tbl>
              <a:tblPr firstRow="1" firstCol="1" bandRow="1"/>
              <a:tblGrid>
                <a:gridCol w="5094513"/>
              </a:tblGrid>
              <a:tr h="0">
                <a:tc>
                  <a:txBody>
                    <a:bodyPr/>
                    <a:lstStyle/>
                    <a:p>
                      <a:pPr algn="l">
                        <a:spcAft>
                          <a:spcPts val="0"/>
                        </a:spcAft>
                      </a:pPr>
                      <a:r>
                        <a:rPr lang="ja-JP" altLang="en-US" sz="1600" kern="100" dirty="0" smtClean="0">
                          <a:effectLst/>
                          <a:latin typeface="Meiryo UI" panose="020B0604030504040204" pitchFamily="50" charset="-128"/>
                          <a:ea typeface="Meiryo UI" panose="020B0604030504040204" pitchFamily="50" charset="-128"/>
                          <a:cs typeface="Times New Roman" panose="02020603050405020304" pitchFamily="18" charset="0"/>
                        </a:rPr>
                        <a:t>公益社団法人日本看護協会　</a:t>
                      </a:r>
                      <a:r>
                        <a:rPr lang="ja-JP" sz="1600" kern="100" dirty="0" smtClean="0">
                          <a:effectLst/>
                          <a:latin typeface="Meiryo UI" panose="020B0604030504040204" pitchFamily="50" charset="-128"/>
                          <a:ea typeface="Meiryo UI" panose="020B0604030504040204" pitchFamily="50" charset="-128"/>
                          <a:cs typeface="Times New Roman" panose="02020603050405020304" pitchFamily="18" charset="0"/>
                        </a:rPr>
                        <a:t>健康</a:t>
                      </a:r>
                      <a:r>
                        <a:rPr lang="ja-JP" sz="1600" kern="100" dirty="0">
                          <a:effectLst/>
                          <a:latin typeface="Meiryo UI" panose="020B0604030504040204" pitchFamily="50" charset="-128"/>
                          <a:ea typeface="Meiryo UI" panose="020B0604030504040204" pitchFamily="50" charset="-128"/>
                          <a:cs typeface="Times New Roman" panose="02020603050405020304" pitchFamily="18" charset="0"/>
                        </a:rPr>
                        <a:t>政策部</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a:noFill/>
                    </a:lnL>
                    <a:lnR>
                      <a:noFill/>
                    </a:lnR>
                    <a:lnT>
                      <a:noFill/>
                    </a:lnT>
                    <a:lnB>
                      <a:noFill/>
                    </a:lnB>
                  </a:tcPr>
                </a:tc>
              </a:tr>
              <a:tr h="0">
                <a:tc>
                  <a:txBody>
                    <a:bodyPr/>
                    <a:lstStyle/>
                    <a:p>
                      <a:pPr algn="l">
                        <a:spcAft>
                          <a:spcPts val="0"/>
                        </a:spcAft>
                      </a:pPr>
                      <a:r>
                        <a:rPr 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600" kern="100" dirty="0">
                          <a:effectLst/>
                          <a:latin typeface="Meiryo UI" panose="020B0604030504040204" pitchFamily="50" charset="-128"/>
                          <a:ea typeface="Meiryo UI" panose="020B0604030504040204" pitchFamily="50" charset="-128"/>
                          <a:cs typeface="Times New Roman" panose="02020603050405020304" pitchFamily="18" charset="0"/>
                        </a:rPr>
                        <a:t>150-0001 </a:t>
                      </a:r>
                      <a:r>
                        <a:rPr lang="ja-JP" sz="1600" kern="100" dirty="0">
                          <a:effectLst/>
                          <a:latin typeface="Meiryo UI" panose="020B0604030504040204" pitchFamily="50" charset="-128"/>
                          <a:ea typeface="Meiryo UI" panose="020B0604030504040204" pitchFamily="50" charset="-128"/>
                          <a:cs typeface="Times New Roman" panose="02020603050405020304" pitchFamily="18" charset="0"/>
                        </a:rPr>
                        <a:t>東京都渋谷区神宮前</a:t>
                      </a:r>
                      <a:r>
                        <a:rPr lang="en-US" sz="1600" kern="100" dirty="0">
                          <a:effectLst/>
                          <a:latin typeface="Meiryo UI" panose="020B0604030504040204" pitchFamily="50" charset="-128"/>
                          <a:ea typeface="Meiryo UI" panose="020B0604030504040204" pitchFamily="50" charset="-128"/>
                          <a:cs typeface="Times New Roman" panose="02020603050405020304" pitchFamily="18" charset="0"/>
                        </a:rPr>
                        <a:t>5-8-2</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spcAft>
                          <a:spcPts val="0"/>
                        </a:spcAft>
                      </a:pPr>
                      <a:r>
                        <a:rPr lang="en-US" sz="1600" kern="100" dirty="0">
                          <a:effectLst/>
                          <a:latin typeface="Meiryo UI" panose="020B0604030504040204" pitchFamily="50" charset="-128"/>
                          <a:ea typeface="Meiryo UI" panose="020B0604030504040204" pitchFamily="50" charset="-128"/>
                          <a:cs typeface="Times New Roman" panose="02020603050405020304" pitchFamily="18" charset="0"/>
                        </a:rPr>
                        <a:t>TEL</a:t>
                      </a:r>
                      <a:r>
                        <a:rPr 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600" kern="100" dirty="0">
                          <a:effectLst/>
                          <a:latin typeface="Meiryo UI" panose="020B0604030504040204" pitchFamily="50" charset="-128"/>
                          <a:ea typeface="Meiryo UI" panose="020B0604030504040204" pitchFamily="50" charset="-128"/>
                          <a:cs typeface="Times New Roman" panose="02020603050405020304" pitchFamily="18" charset="0"/>
                        </a:rPr>
                        <a:t>03-5778-8843</a:t>
                      </a:r>
                      <a:r>
                        <a:rPr 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600" kern="100" dirty="0">
                          <a:effectLst/>
                          <a:latin typeface="Meiryo UI" panose="020B0604030504040204" pitchFamily="50" charset="-128"/>
                          <a:ea typeface="Meiryo UI" panose="020B0604030504040204" pitchFamily="50" charset="-128"/>
                          <a:cs typeface="Times New Roman" panose="02020603050405020304" pitchFamily="18" charset="0"/>
                        </a:rPr>
                        <a:t>FAX</a:t>
                      </a:r>
                      <a:r>
                        <a:rPr 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600" kern="100" dirty="0">
                          <a:effectLst/>
                          <a:latin typeface="Meiryo UI" panose="020B0604030504040204" pitchFamily="50" charset="-128"/>
                          <a:ea typeface="Meiryo UI" panose="020B0604030504040204" pitchFamily="50" charset="-128"/>
                          <a:cs typeface="Times New Roman" panose="02020603050405020304" pitchFamily="18" charset="0"/>
                        </a:rPr>
                        <a:t>03-5778-8478</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a:noFill/>
                    </a:lnL>
                    <a:lnR>
                      <a:noFill/>
                    </a:lnR>
                    <a:lnT>
                      <a:noFill/>
                    </a:lnT>
                    <a:lnB>
                      <a:noFill/>
                    </a:lnB>
                  </a:tcPr>
                </a:tc>
              </a:tr>
              <a:tr h="0">
                <a:tc>
                  <a:txBody>
                    <a:bodyPr/>
                    <a:lstStyle/>
                    <a:p>
                      <a:pPr algn="l">
                        <a:spcAft>
                          <a:spcPts val="0"/>
                        </a:spcAft>
                      </a:pPr>
                      <a:r>
                        <a:rPr lang="en-US" sz="1600" kern="100" dirty="0">
                          <a:effectLst/>
                          <a:latin typeface="Meiryo UI" panose="020B0604030504040204" pitchFamily="50" charset="-128"/>
                          <a:ea typeface="Meiryo UI" panose="020B0604030504040204" pitchFamily="50" charset="-128"/>
                          <a:cs typeface="Times New Roman" panose="02020603050405020304" pitchFamily="18" charset="0"/>
                        </a:rPr>
                        <a:t>E-mail</a:t>
                      </a:r>
                      <a:r>
                        <a:rPr 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600" u="none" strike="noStrike" kern="100" dirty="0">
                          <a:solidFill>
                            <a:srgbClr val="0033CC"/>
                          </a:solidFill>
                          <a:effectLst/>
                          <a:latin typeface="Meiryo UI" panose="020B0604030504040204" pitchFamily="50" charset="-128"/>
                          <a:ea typeface="Meiryo UI" panose="020B0604030504040204" pitchFamily="50" charset="-128"/>
                          <a:cs typeface="Times New Roman" panose="02020603050405020304" pitchFamily="18" charset="0"/>
                          <a:hlinkClick r:id="rId6"/>
                        </a:rPr>
                        <a:t>kenkoseisaku@nurse.or.jp</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a:noFill/>
                    </a:lnL>
                    <a:lnR>
                      <a:noFill/>
                    </a:lnR>
                    <a:lnT>
                      <a:noFill/>
                    </a:lnT>
                    <a:lnB>
                      <a:noFill/>
                    </a:lnB>
                  </a:tcPr>
                </a:tc>
              </a:tr>
            </a:tbl>
          </a:graphicData>
        </a:graphic>
      </p:graphicFrame>
      <p:pic>
        <p:nvPicPr>
          <p:cNvPr id="6" name="210826_1050">
            <a:hlinkClick r:id="" action="ppaction://media"/>
          </p:cNvPr>
          <p:cNvPicPr>
            <a:picLocks noChangeAspect="1"/>
          </p:cNvPicPr>
          <p:nvPr>
            <a:audioFile r:link="rId1"/>
            <p:extLst>
              <p:ext uri="{DAA4B4D4-6D71-4841-9C94-3DE7FCFB9230}">
                <p14:media xmlns:p14="http://schemas.microsoft.com/office/powerpoint/2010/main" r:embed="rId2">
                  <p14:trim st="1505000" end="8700.4166"/>
                </p14:media>
              </p:ext>
            </p:extLst>
          </p:nvPr>
        </p:nvPicPr>
        <p:blipFill>
          <a:blip r:embed="rId7"/>
          <a:stretch>
            <a:fillRect/>
          </a:stretch>
        </p:blipFill>
        <p:spPr>
          <a:xfrm>
            <a:off x="8340436" y="5929315"/>
            <a:ext cx="609600" cy="609600"/>
          </a:xfrm>
          <a:prstGeom prst="rect">
            <a:avLst/>
          </a:prstGeom>
        </p:spPr>
      </p:pic>
    </p:spTree>
    <p:extLst>
      <p:ext uri="{BB962C8B-B14F-4D97-AF65-F5344CB8AC3E}">
        <p14:creationId xmlns:p14="http://schemas.microsoft.com/office/powerpoint/2010/main" val="3206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764" y="313412"/>
            <a:ext cx="8775122" cy="432896"/>
          </a:xfrm>
          <a:ln>
            <a:noFill/>
          </a:ln>
        </p:spPr>
        <p:txBody>
          <a:bodyPr>
            <a:noAutofit/>
          </a:bodyPr>
          <a:lstStyle/>
          <a:p>
            <a:r>
              <a:rPr lang="ja-JP" altLang="en-US" sz="2400" b="1" dirty="0">
                <a:latin typeface="Meiryo UI" panose="020B0604030504040204" pitchFamily="50" charset="-128"/>
                <a:ea typeface="Meiryo UI" panose="020B0604030504040204" pitchFamily="50" charset="-128"/>
                <a:cs typeface="Microsoft Himalaya" panose="01010100010101010101" pitchFamily="2" charset="0"/>
              </a:rPr>
              <a:t>地域包括ケアの実現を支える保健医療福祉連携システムの構築事業（以下、事業）の背景・</a:t>
            </a:r>
            <a:r>
              <a:rPr lang="ja-JP" altLang="en-US" sz="2400" b="1" dirty="0" smtClean="0">
                <a:latin typeface="Meiryo UI" panose="020B0604030504040204" pitchFamily="50" charset="-128"/>
                <a:ea typeface="Meiryo UI" panose="020B0604030504040204" pitchFamily="50" charset="-128"/>
                <a:cs typeface="Microsoft Himalaya" panose="01010100010101010101" pitchFamily="2" charset="0"/>
              </a:rPr>
              <a:t>目的</a:t>
            </a:r>
            <a:endParaRPr lang="ja-JP" altLang="en-US" sz="2400" b="1" dirty="0">
              <a:latin typeface="Meiryo UI" panose="020B0604030504040204" pitchFamily="50" charset="-128"/>
              <a:ea typeface="Meiryo UI" panose="020B0604030504040204" pitchFamily="50" charset="-128"/>
              <a:cs typeface="Microsoft Himalaya" panose="01010100010101010101" pitchFamily="2" charset="0"/>
            </a:endParaRPr>
          </a:p>
        </p:txBody>
      </p:sp>
      <p:cxnSp>
        <p:nvCxnSpPr>
          <p:cNvPr id="5" name="直線コネクタ 4"/>
          <p:cNvCxnSpPr/>
          <p:nvPr/>
        </p:nvCxnSpPr>
        <p:spPr>
          <a:xfrm>
            <a:off x="254578" y="886847"/>
            <a:ext cx="8565572" cy="0"/>
          </a:xfrm>
          <a:prstGeom prst="line">
            <a:avLst/>
          </a:prstGeom>
          <a:ln w="762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1" name="コンテンツ プレースホルダー 10"/>
          <p:cNvSpPr>
            <a:spLocks noGrp="1"/>
          </p:cNvSpPr>
          <p:nvPr>
            <p:ph idx="1"/>
          </p:nvPr>
        </p:nvSpPr>
        <p:spPr>
          <a:xfrm>
            <a:off x="561975" y="1277086"/>
            <a:ext cx="7886700" cy="314325"/>
          </a:xfrm>
        </p:spPr>
        <p:txBody>
          <a:bodyPr>
            <a:noAutofit/>
          </a:bodyPr>
          <a:lstStyle/>
          <a:p>
            <a:pPr marL="0" indent="0">
              <a:buNone/>
            </a:pPr>
            <a:r>
              <a:rPr lang="ja-JP" altLang="en-US" sz="1700" dirty="0" smtClean="0">
                <a:solidFill>
                  <a:schemeClr val="accent1">
                    <a:lumMod val="75000"/>
                  </a:schemeClr>
                </a:solidFill>
                <a:latin typeface="Meiryo UI" panose="020B0604030504040204" pitchFamily="50" charset="-128"/>
                <a:ea typeface="Meiryo UI" panose="020B0604030504040204" pitchFamily="50" charset="-128"/>
              </a:rPr>
              <a:t>■</a:t>
            </a:r>
            <a:r>
              <a:rPr lang="ja-JP" altLang="en-US" sz="1700" dirty="0" smtClean="0">
                <a:latin typeface="Meiryo UI" panose="020B0604030504040204" pitchFamily="50" charset="-128"/>
                <a:ea typeface="Meiryo UI" panose="020B0604030504040204" pitchFamily="50" charset="-128"/>
              </a:rPr>
              <a:t>　</a:t>
            </a:r>
            <a:r>
              <a:rPr lang="ja-JP" altLang="en-US" sz="1700" b="1" dirty="0" smtClean="0">
                <a:solidFill>
                  <a:srgbClr val="0070C0"/>
                </a:solidFill>
                <a:latin typeface="Meiryo UI" panose="020B0604030504040204" pitchFamily="50" charset="-128"/>
                <a:ea typeface="Meiryo UI" panose="020B0604030504040204" pitchFamily="50" charset="-128"/>
              </a:rPr>
              <a:t>背景</a:t>
            </a:r>
            <a:r>
              <a:rPr lang="en-US" altLang="ja-JP" sz="1700" b="1" dirty="0" smtClean="0">
                <a:solidFill>
                  <a:srgbClr val="0070C0"/>
                </a:solidFill>
                <a:latin typeface="Meiryo UI" panose="020B0604030504040204" pitchFamily="50" charset="-128"/>
                <a:ea typeface="Meiryo UI" panose="020B0604030504040204" pitchFamily="50" charset="-128"/>
              </a:rPr>
              <a:t>1</a:t>
            </a:r>
            <a:r>
              <a:rPr lang="ja-JP" altLang="en-US" sz="1700" b="1" dirty="0" smtClean="0">
                <a:solidFill>
                  <a:srgbClr val="0070C0"/>
                </a:solidFill>
                <a:latin typeface="Meiryo UI" panose="020B0604030504040204" pitchFamily="50" charset="-128"/>
                <a:ea typeface="Meiryo UI" panose="020B0604030504040204" pitchFamily="50" charset="-128"/>
              </a:rPr>
              <a:t>）</a:t>
            </a:r>
            <a:r>
              <a:rPr lang="ja-JP" altLang="ja-JP" sz="1700" b="1" dirty="0" smtClean="0">
                <a:solidFill>
                  <a:srgbClr val="0070C0"/>
                </a:solidFill>
                <a:latin typeface="Meiryo UI" panose="020B0604030504040204" pitchFamily="50" charset="-128"/>
                <a:ea typeface="Meiryo UI" panose="020B0604030504040204" pitchFamily="50" charset="-128"/>
              </a:rPr>
              <a:t>地域</a:t>
            </a:r>
            <a:r>
              <a:rPr lang="ja-JP" altLang="ja-JP" sz="1700" b="1" dirty="0">
                <a:solidFill>
                  <a:srgbClr val="0070C0"/>
                </a:solidFill>
                <a:latin typeface="Meiryo UI" panose="020B0604030504040204" pitchFamily="50" charset="-128"/>
                <a:ea typeface="Meiryo UI" panose="020B0604030504040204" pitchFamily="50" charset="-128"/>
              </a:rPr>
              <a:t>の実情に応じた地域包括ケアの実現の</a:t>
            </a:r>
            <a:r>
              <a:rPr lang="ja-JP" altLang="ja-JP" sz="1700" b="1" dirty="0" smtClean="0">
                <a:solidFill>
                  <a:srgbClr val="0070C0"/>
                </a:solidFill>
                <a:latin typeface="Meiryo UI" panose="020B0604030504040204" pitchFamily="50" charset="-128"/>
                <a:ea typeface="Meiryo UI" panose="020B0604030504040204" pitchFamily="50" charset="-128"/>
              </a:rPr>
              <a:t>必要性</a:t>
            </a:r>
            <a:endParaRPr lang="ja-JP" altLang="en-US" sz="1700" b="1" dirty="0">
              <a:solidFill>
                <a:srgbClr val="0070C0"/>
              </a:solidFill>
              <a:latin typeface="Meiryo UI" panose="020B0604030504040204" pitchFamily="50" charset="-128"/>
              <a:ea typeface="Meiryo UI" panose="020B0604030504040204" pitchFamily="50" charset="-128"/>
            </a:endParaRPr>
          </a:p>
        </p:txBody>
      </p:sp>
      <p:sp>
        <p:nvSpPr>
          <p:cNvPr id="12" name="コンテンツ プレースホルダー 10"/>
          <p:cNvSpPr txBox="1">
            <a:spLocks/>
          </p:cNvSpPr>
          <p:nvPr/>
        </p:nvSpPr>
        <p:spPr>
          <a:xfrm>
            <a:off x="561975" y="2686868"/>
            <a:ext cx="7886700" cy="293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700" dirty="0" smtClean="0">
                <a:solidFill>
                  <a:srgbClr val="0070C0"/>
                </a:solidFill>
                <a:latin typeface="Meiryo UI" panose="020B0604030504040204" pitchFamily="50" charset="-128"/>
                <a:ea typeface="Meiryo UI" panose="020B0604030504040204" pitchFamily="50" charset="-128"/>
              </a:rPr>
              <a:t>■　</a:t>
            </a:r>
            <a:r>
              <a:rPr lang="ja-JP" altLang="en-US" sz="1700" b="1" dirty="0" smtClean="0">
                <a:solidFill>
                  <a:srgbClr val="0070C0"/>
                </a:solidFill>
                <a:latin typeface="Meiryo UI" panose="020B0604030504040204" pitchFamily="50" charset="-128"/>
                <a:ea typeface="Meiryo UI" panose="020B0604030504040204" pitchFamily="50" charset="-128"/>
              </a:rPr>
              <a:t>背景</a:t>
            </a:r>
            <a:r>
              <a:rPr lang="en-US" altLang="ja-JP" sz="1700" b="1" dirty="0" smtClean="0">
                <a:solidFill>
                  <a:srgbClr val="0070C0"/>
                </a:solidFill>
                <a:latin typeface="Meiryo UI" panose="020B0604030504040204" pitchFamily="50" charset="-128"/>
                <a:ea typeface="Meiryo UI" panose="020B0604030504040204" pitchFamily="50" charset="-128"/>
              </a:rPr>
              <a:t>2</a:t>
            </a:r>
            <a:r>
              <a:rPr lang="ja-JP" altLang="en-US" sz="1700" b="1" dirty="0" smtClean="0">
                <a:solidFill>
                  <a:srgbClr val="0070C0"/>
                </a:solidFill>
                <a:latin typeface="Meiryo UI" panose="020B0604030504040204" pitchFamily="50" charset="-128"/>
                <a:ea typeface="Meiryo UI" panose="020B0604030504040204" pitchFamily="50" charset="-128"/>
              </a:rPr>
              <a:t>）都道府県</a:t>
            </a:r>
            <a:r>
              <a:rPr lang="ja-JP" altLang="en-US" sz="1700" b="1" dirty="0">
                <a:solidFill>
                  <a:srgbClr val="0070C0"/>
                </a:solidFill>
                <a:latin typeface="Meiryo UI" panose="020B0604030504040204" pitchFamily="50" charset="-128"/>
                <a:ea typeface="Meiryo UI" panose="020B0604030504040204" pitchFamily="50" charset="-128"/>
              </a:rPr>
              <a:t>保健所保健師が保健医療福祉の連携システムを構築する根拠</a:t>
            </a:r>
          </a:p>
          <a:p>
            <a:pPr marL="0" indent="0">
              <a:buFont typeface="Arial" panose="020B0604020202020204" pitchFamily="34" charset="0"/>
              <a:buNone/>
            </a:pPr>
            <a:endParaRPr lang="ja-JP" altLang="en-US" sz="1700" dirty="0">
              <a:latin typeface="Meiryo UI" panose="020B0604030504040204" pitchFamily="50" charset="-128"/>
              <a:ea typeface="Meiryo UI" panose="020B0604030504040204" pitchFamily="50" charset="-128"/>
            </a:endParaRPr>
          </a:p>
        </p:txBody>
      </p:sp>
      <p:sp>
        <p:nvSpPr>
          <p:cNvPr id="13" name="コンテンツ プレースホルダー 10"/>
          <p:cNvSpPr txBox="1">
            <a:spLocks/>
          </p:cNvSpPr>
          <p:nvPr/>
        </p:nvSpPr>
        <p:spPr>
          <a:xfrm>
            <a:off x="561975" y="4129443"/>
            <a:ext cx="7886700" cy="292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700" dirty="0" smtClean="0">
                <a:solidFill>
                  <a:schemeClr val="accent6"/>
                </a:solidFill>
                <a:latin typeface="Meiryo UI" panose="020B0604030504040204" pitchFamily="50" charset="-128"/>
                <a:ea typeface="Meiryo UI" panose="020B0604030504040204" pitchFamily="50" charset="-128"/>
              </a:rPr>
              <a:t>■　</a:t>
            </a:r>
            <a:r>
              <a:rPr lang="ja-JP" altLang="en-US" sz="1700" b="1" dirty="0">
                <a:solidFill>
                  <a:schemeClr val="accent6"/>
                </a:solidFill>
                <a:latin typeface="Meiryo UI" panose="020B0604030504040204" pitchFamily="50" charset="-128"/>
                <a:ea typeface="Meiryo UI" panose="020B0604030504040204" pitchFamily="50" charset="-128"/>
              </a:rPr>
              <a:t>目的</a:t>
            </a:r>
            <a:r>
              <a:rPr lang="en-US" altLang="ja-JP" sz="1700" b="1" dirty="0">
                <a:solidFill>
                  <a:schemeClr val="accent6"/>
                </a:solidFill>
                <a:latin typeface="Meiryo UI" panose="020B0604030504040204" pitchFamily="50" charset="-128"/>
                <a:ea typeface="Meiryo UI" panose="020B0604030504040204" pitchFamily="50" charset="-128"/>
              </a:rPr>
              <a:t>1</a:t>
            </a:r>
            <a:r>
              <a:rPr lang="ja-JP" altLang="en-US" sz="1700" b="1" dirty="0">
                <a:solidFill>
                  <a:schemeClr val="accent6"/>
                </a:solidFill>
                <a:latin typeface="Meiryo UI" panose="020B0604030504040204" pitchFamily="50" charset="-128"/>
                <a:ea typeface="Meiryo UI" panose="020B0604030504040204" pitchFamily="50" charset="-128"/>
              </a:rPr>
              <a:t>）明らかにしたいこと</a:t>
            </a:r>
          </a:p>
          <a:p>
            <a:pPr marL="0" indent="0">
              <a:buNone/>
            </a:pPr>
            <a:endParaRPr lang="ja-JP" altLang="en-US" sz="1700" b="1" dirty="0"/>
          </a:p>
          <a:p>
            <a:pPr marL="0" indent="0">
              <a:buFont typeface="Arial" panose="020B0604020202020204" pitchFamily="34" charset="0"/>
              <a:buNone/>
            </a:pPr>
            <a:endParaRPr lang="ja-JP" altLang="en-US" sz="1700" dirty="0"/>
          </a:p>
        </p:txBody>
      </p:sp>
      <p:sp>
        <p:nvSpPr>
          <p:cNvPr id="14" name="コンテンツ プレースホルダー 10"/>
          <p:cNvSpPr txBox="1">
            <a:spLocks/>
          </p:cNvSpPr>
          <p:nvPr/>
        </p:nvSpPr>
        <p:spPr>
          <a:xfrm>
            <a:off x="561975" y="5606317"/>
            <a:ext cx="7886700" cy="2810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700" dirty="0">
                <a:solidFill>
                  <a:schemeClr val="accent6"/>
                </a:solidFill>
                <a:latin typeface="Meiryo UI" panose="020B0604030504040204" pitchFamily="50" charset="-128"/>
                <a:ea typeface="Meiryo UI" panose="020B0604030504040204" pitchFamily="50" charset="-128"/>
              </a:rPr>
              <a:t>■ </a:t>
            </a:r>
            <a:r>
              <a:rPr lang="ja-JP" altLang="en-US" sz="1700" dirty="0" smtClean="0">
                <a:solidFill>
                  <a:schemeClr val="accent6"/>
                </a:solidFill>
                <a:latin typeface="Meiryo UI" panose="020B0604030504040204" pitchFamily="50" charset="-128"/>
                <a:ea typeface="Meiryo UI" panose="020B0604030504040204" pitchFamily="50" charset="-128"/>
              </a:rPr>
              <a:t>　</a:t>
            </a:r>
            <a:r>
              <a:rPr lang="ja-JP" altLang="en-US" sz="1700" b="1" dirty="0">
                <a:solidFill>
                  <a:schemeClr val="accent6"/>
                </a:solidFill>
                <a:latin typeface="Meiryo UI" panose="020B0604030504040204" pitchFamily="50" charset="-128"/>
                <a:ea typeface="Meiryo UI" panose="020B0604030504040204" pitchFamily="50" charset="-128"/>
              </a:rPr>
              <a:t>目的</a:t>
            </a:r>
            <a:r>
              <a:rPr lang="en-US" altLang="ja-JP" sz="1700" b="1" dirty="0">
                <a:solidFill>
                  <a:schemeClr val="accent6"/>
                </a:solidFill>
                <a:latin typeface="Meiryo UI" panose="020B0604030504040204" pitchFamily="50" charset="-128"/>
                <a:ea typeface="Meiryo UI" panose="020B0604030504040204" pitchFamily="50" charset="-128"/>
              </a:rPr>
              <a:t>2</a:t>
            </a:r>
            <a:r>
              <a:rPr lang="ja-JP" altLang="en-US" sz="1700" b="1" dirty="0">
                <a:solidFill>
                  <a:schemeClr val="accent6"/>
                </a:solidFill>
                <a:latin typeface="Meiryo UI" panose="020B0604030504040204" pitchFamily="50" charset="-128"/>
                <a:ea typeface="Meiryo UI" panose="020B0604030504040204" pitchFamily="50" charset="-128"/>
              </a:rPr>
              <a:t>）連携モデルの提示</a:t>
            </a:r>
          </a:p>
          <a:p>
            <a:pPr marL="0" indent="0">
              <a:buNone/>
            </a:pPr>
            <a:endParaRPr lang="ja-JP" altLang="en-US" sz="1700"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ja-JP" altLang="en-US" sz="17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885825" y="1594261"/>
            <a:ext cx="7562850" cy="1154162"/>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地域住民が住み慣れた地域で</a:t>
            </a:r>
            <a:r>
              <a:rPr lang="ja-JP" altLang="en-US" sz="1400" b="1" dirty="0" smtClean="0">
                <a:latin typeface="Meiryo UI" panose="020B0604030504040204" pitchFamily="50" charset="-128"/>
                <a:ea typeface="Meiryo UI" panose="020B0604030504040204" pitchFamily="50" charset="-128"/>
              </a:rPr>
              <a:t>自分らしく生活</a:t>
            </a:r>
            <a:r>
              <a:rPr lang="ja-JP" altLang="en-US" sz="1400" dirty="0" smtClean="0">
                <a:latin typeface="Meiryo UI" panose="020B0604030504040204" pitchFamily="50" charset="-128"/>
                <a:ea typeface="Meiryo UI" panose="020B0604030504040204" pitchFamily="50" charset="-128"/>
              </a:rPr>
              <a:t>できるようにする。</a:t>
            </a:r>
          </a:p>
          <a:p>
            <a:pPr marL="285750" indent="-285750">
              <a:buFont typeface="Arial" panose="020B0604020202020204" pitchFamily="34" charset="0"/>
              <a:buChar char="•"/>
            </a:pPr>
            <a:r>
              <a:rPr lang="ja-JP" altLang="en-US" sz="1400" b="1" dirty="0" smtClean="0">
                <a:latin typeface="Meiryo UI" panose="020B0604030504040204" pitchFamily="50" charset="-128"/>
                <a:ea typeface="Meiryo UI" panose="020B0604030504040204" pitchFamily="50" charset="-128"/>
              </a:rPr>
              <a:t>二次医療圏単位</a:t>
            </a:r>
            <a:r>
              <a:rPr lang="ja-JP" altLang="en-US" sz="1400" dirty="0" smtClean="0">
                <a:latin typeface="Meiryo UI" panose="020B0604030504040204" pitchFamily="50" charset="-128"/>
                <a:ea typeface="Meiryo UI" panose="020B0604030504040204" pitchFamily="50" charset="-128"/>
              </a:rPr>
              <a:t>での提供など</a:t>
            </a:r>
            <a:r>
              <a:rPr lang="ja-JP" altLang="en-US" sz="1400" b="1" dirty="0" smtClean="0">
                <a:latin typeface="Meiryo UI" panose="020B0604030504040204" pitchFamily="50" charset="-128"/>
                <a:ea typeface="Meiryo UI" panose="020B0604030504040204" pitchFamily="50" charset="-128"/>
              </a:rPr>
              <a:t>地域の特性を反映</a:t>
            </a:r>
            <a:r>
              <a:rPr lang="ja-JP" altLang="en-US" sz="1400" dirty="0" smtClean="0">
                <a:latin typeface="Meiryo UI" panose="020B0604030504040204" pitchFamily="50" charset="-128"/>
                <a:ea typeface="Meiryo UI" panose="020B0604030504040204" pitchFamily="50" charset="-128"/>
              </a:rPr>
              <a:t>した保健医療福祉サービスの実現・提供が求められる。</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保健医療福祉の関係者が</a:t>
            </a:r>
            <a:r>
              <a:rPr lang="ja-JP" altLang="en-US" sz="1400" b="1" dirty="0" smtClean="0">
                <a:latin typeface="Meiryo UI" panose="020B0604030504040204" pitchFamily="50" charset="-128"/>
                <a:ea typeface="Meiryo UI" panose="020B0604030504040204" pitchFamily="50" charset="-128"/>
              </a:rPr>
              <a:t>相互に理解</a:t>
            </a:r>
            <a:r>
              <a:rPr lang="ja-JP" altLang="en-US" sz="1400" dirty="0" smtClean="0">
                <a:latin typeface="Meiryo UI" panose="020B0604030504040204" pitchFamily="50" charset="-128"/>
                <a:ea typeface="Meiryo UI" panose="020B0604030504040204" pitchFamily="50" charset="-128"/>
              </a:rPr>
              <a:t>し、現状や課題を</a:t>
            </a:r>
            <a:r>
              <a:rPr lang="ja-JP" altLang="en-US" sz="1400" b="1" dirty="0" smtClean="0">
                <a:latin typeface="Meiryo UI" panose="020B0604030504040204" pitchFamily="50" charset="-128"/>
                <a:ea typeface="Meiryo UI" panose="020B0604030504040204" pitchFamily="50" charset="-128"/>
              </a:rPr>
              <a:t>共有</a:t>
            </a:r>
            <a:r>
              <a:rPr lang="ja-JP" altLang="en-US" sz="1400" dirty="0" smtClean="0">
                <a:latin typeface="Meiryo UI" panose="020B0604030504040204" pitchFamily="50" charset="-128"/>
                <a:ea typeface="Meiryo UI" panose="020B0604030504040204" pitchFamily="50" charset="-128"/>
              </a:rPr>
              <a:t>し、</a:t>
            </a:r>
            <a:r>
              <a:rPr lang="ja-JP" altLang="en-US" sz="1400" b="1" dirty="0" smtClean="0">
                <a:latin typeface="Meiryo UI" panose="020B0604030504040204" pitchFamily="50" charset="-128"/>
                <a:ea typeface="Meiryo UI" panose="020B0604030504040204" pitchFamily="50" charset="-128"/>
              </a:rPr>
              <a:t>地域全体を俯瞰</a:t>
            </a:r>
            <a:r>
              <a:rPr lang="ja-JP" altLang="en-US" sz="1400" dirty="0" smtClean="0">
                <a:latin typeface="Meiryo UI" panose="020B0604030504040204" pitchFamily="50" charset="-128"/>
                <a:ea typeface="Meiryo UI" panose="020B0604030504040204" pitchFamily="50" charset="-128"/>
              </a:rPr>
              <a:t>する。</a:t>
            </a:r>
          </a:p>
          <a:p>
            <a:endParaRPr kumimoji="1" lang="ja-JP" altLang="en-US" sz="13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885825" y="3007625"/>
            <a:ext cx="7562850" cy="738664"/>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保健所保健師は</a:t>
            </a:r>
            <a:r>
              <a:rPr lang="ja-JP" altLang="en-US" sz="1400" b="1" dirty="0" smtClean="0">
                <a:latin typeface="Meiryo UI" panose="020B0604030504040204" pitchFamily="50" charset="-128"/>
                <a:ea typeface="Meiryo UI" panose="020B0604030504040204" pitchFamily="50" charset="-128"/>
              </a:rPr>
              <a:t>管内市町村を俯瞰</a:t>
            </a:r>
            <a:r>
              <a:rPr lang="ja-JP" altLang="en-US" sz="1400" dirty="0" smtClean="0">
                <a:latin typeface="Meiryo UI" panose="020B0604030504040204" pitchFamily="50" charset="-128"/>
                <a:ea typeface="Meiryo UI" panose="020B0604030504040204" pitchFamily="50" charset="-128"/>
              </a:rPr>
              <a:t>し、広域的、専門的な立場で</a:t>
            </a:r>
            <a:r>
              <a:rPr lang="ja-JP" altLang="en-US" sz="1400" b="1" dirty="0" smtClean="0">
                <a:latin typeface="Meiryo UI" panose="020B0604030504040204" pitchFamily="50" charset="-128"/>
                <a:ea typeface="Meiryo UI" panose="020B0604030504040204" pitchFamily="50" charset="-128"/>
              </a:rPr>
              <a:t>連携及び調整</a:t>
            </a:r>
            <a:r>
              <a:rPr lang="ja-JP" altLang="en-US" sz="1400" dirty="0" smtClean="0">
                <a:latin typeface="Meiryo UI" panose="020B0604030504040204" pitchFamily="50" charset="-128"/>
                <a:ea typeface="Meiryo UI" panose="020B0604030504040204" pitchFamily="50" charset="-128"/>
              </a:rPr>
              <a:t>を行う役割が求められている。</a:t>
            </a:r>
          </a:p>
          <a:p>
            <a:pPr marL="285750" indent="-285750">
              <a:buFont typeface="Arial" panose="020B0604020202020204" pitchFamily="34" charset="0"/>
              <a:buChar char="•"/>
            </a:pPr>
            <a:r>
              <a:rPr lang="ja-JP" altLang="en-US" sz="1400" b="1" dirty="0" smtClean="0">
                <a:latin typeface="Meiryo UI" panose="020B0604030504040204" pitchFamily="50" charset="-128"/>
                <a:ea typeface="Meiryo UI" panose="020B0604030504040204" pitchFamily="50" charset="-128"/>
              </a:rPr>
              <a:t>連携をシステム化</a:t>
            </a:r>
            <a:r>
              <a:rPr lang="ja-JP" altLang="en-US" sz="1400" dirty="0" smtClean="0">
                <a:latin typeface="Meiryo UI" panose="020B0604030504040204" pitchFamily="50" charset="-128"/>
                <a:ea typeface="Meiryo UI" panose="020B0604030504040204" pitchFamily="50" charset="-128"/>
              </a:rPr>
              <a:t>することで、</a:t>
            </a:r>
            <a:r>
              <a:rPr lang="ja-JP" altLang="en-US" sz="1400" b="1" dirty="0" smtClean="0">
                <a:latin typeface="Meiryo UI" panose="020B0604030504040204" pitchFamily="50" charset="-128"/>
                <a:ea typeface="Meiryo UI" panose="020B0604030504040204" pitchFamily="50" charset="-128"/>
              </a:rPr>
              <a:t>継続的な地域包括ケアの実現</a:t>
            </a:r>
            <a:r>
              <a:rPr lang="ja-JP" altLang="en-US" sz="1400" dirty="0" smtClean="0">
                <a:latin typeface="Meiryo UI" panose="020B0604030504040204" pitchFamily="50" charset="-128"/>
                <a:ea typeface="Meiryo UI" panose="020B0604030504040204" pitchFamily="50" charset="-128"/>
              </a:rPr>
              <a:t>が期待できる。</a:t>
            </a:r>
          </a:p>
        </p:txBody>
      </p:sp>
      <p:sp>
        <p:nvSpPr>
          <p:cNvPr id="19" name="テキスト ボックス 18"/>
          <p:cNvSpPr txBox="1"/>
          <p:nvPr/>
        </p:nvSpPr>
        <p:spPr>
          <a:xfrm>
            <a:off x="885825" y="4450179"/>
            <a:ext cx="7562850" cy="954107"/>
          </a:xfrm>
          <a:prstGeom prst="rect">
            <a:avLst/>
          </a:prstGeom>
          <a:noFill/>
        </p:spPr>
        <p:txBody>
          <a:bodyPr wrap="square" rtlCol="0">
            <a:spAutoFit/>
          </a:bodyPr>
          <a:lstStyle/>
          <a:p>
            <a:pPr marL="285750" indent="-285750">
              <a:buFont typeface="Arial" panose="020B0604020202020204" pitchFamily="34" charset="0"/>
              <a:buChar char="•"/>
            </a:pPr>
            <a:r>
              <a:rPr lang="ja-JP" altLang="ja-JP" sz="1400" dirty="0" smtClean="0">
                <a:latin typeface="Meiryo UI" panose="020B0604030504040204" pitchFamily="50" charset="-128"/>
                <a:ea typeface="Meiryo UI" panose="020B0604030504040204" pitchFamily="50" charset="-128"/>
              </a:rPr>
              <a:t>地域の課題解決に必要なサービスの創出と継続的な提供にむけた</a:t>
            </a:r>
            <a:r>
              <a:rPr lang="ja-JP" altLang="ja-JP" sz="1400" b="1" dirty="0" smtClean="0">
                <a:latin typeface="Meiryo UI" panose="020B0604030504040204" pitchFamily="50" charset="-128"/>
                <a:ea typeface="Meiryo UI" panose="020B0604030504040204" pitchFamily="50" charset="-128"/>
              </a:rPr>
              <a:t>保健医療福祉の連携システム構築のプロセス</a:t>
            </a:r>
            <a:endParaRPr lang="ja-JP" altLang="en-US" sz="14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ja-JP" sz="1400" dirty="0" smtClean="0">
                <a:latin typeface="Meiryo UI" panose="020B0604030504040204" pitchFamily="50" charset="-128"/>
                <a:ea typeface="Meiryo UI" panose="020B0604030504040204" pitchFamily="50" charset="-128"/>
              </a:rPr>
              <a:t>システム構築における</a:t>
            </a:r>
            <a:r>
              <a:rPr lang="ja-JP" altLang="ja-JP" sz="1400" b="1" dirty="0" smtClean="0">
                <a:latin typeface="Meiryo UI" panose="020B0604030504040204" pitchFamily="50" charset="-128"/>
                <a:ea typeface="Meiryo UI" panose="020B0604030504040204" pitchFamily="50" charset="-128"/>
              </a:rPr>
              <a:t>保健所保健師の役割や機能</a:t>
            </a:r>
            <a:r>
              <a:rPr lang="ja-JP" altLang="ja-JP" sz="1400" dirty="0" smtClean="0">
                <a:latin typeface="Meiryo UI" panose="020B0604030504040204" pitchFamily="50" charset="-128"/>
                <a:ea typeface="Meiryo UI" panose="020B0604030504040204" pitchFamily="50" charset="-128"/>
              </a:rPr>
              <a:t>、さらに</a:t>
            </a:r>
            <a:r>
              <a:rPr lang="ja-JP" altLang="ja-JP" sz="1400" b="1" dirty="0" smtClean="0">
                <a:latin typeface="Meiryo UI" panose="020B0604030504040204" pitchFamily="50" charset="-128"/>
                <a:ea typeface="Meiryo UI" panose="020B0604030504040204" pitchFamily="50" charset="-128"/>
              </a:rPr>
              <a:t>都道府県本庁の保健師および関係者の役割</a:t>
            </a:r>
            <a:endParaRPr lang="ja-JP" altLang="en-US" sz="14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885825" y="5887396"/>
            <a:ext cx="7562850" cy="307777"/>
          </a:xfrm>
          <a:prstGeom prst="rect">
            <a:avLst/>
          </a:prstGeom>
          <a:noFill/>
        </p:spPr>
        <p:txBody>
          <a:bodyPr wrap="square" rtlCol="0">
            <a:spAutoFit/>
          </a:bodyPr>
          <a:lstStyle/>
          <a:p>
            <a:pPr marL="285750" indent="-285750">
              <a:buFont typeface="Arial" panose="020B0604020202020204" pitchFamily="34" charset="0"/>
              <a:buChar char="•"/>
            </a:pPr>
            <a:r>
              <a:rPr lang="ja-JP" altLang="ja-JP" sz="1400" dirty="0" smtClean="0">
                <a:latin typeface="Meiryo UI" panose="020B0604030504040204" pitchFamily="50" charset="-128"/>
                <a:ea typeface="Meiryo UI" panose="020B0604030504040204" pitchFamily="50" charset="-128"/>
              </a:rPr>
              <a:t>地域包括ケアシステムの構築・推進に必要な</a:t>
            </a:r>
            <a:r>
              <a:rPr lang="ja-JP" altLang="ja-JP" sz="1400" b="1" dirty="0" smtClean="0">
                <a:latin typeface="Meiryo UI" panose="020B0604030504040204" pitchFamily="50" charset="-128"/>
                <a:ea typeface="Meiryo UI" panose="020B0604030504040204" pitchFamily="50" charset="-128"/>
              </a:rPr>
              <a:t>連携のあり方</a:t>
            </a:r>
            <a:endParaRPr lang="en-US" altLang="ja-JP" sz="1400" b="1" dirty="0" smtClean="0">
              <a:latin typeface="Meiryo UI" panose="020B0604030504040204" pitchFamily="50" charset="-128"/>
              <a:ea typeface="Meiryo UI" panose="020B0604030504040204" pitchFamily="50" charset="-128"/>
            </a:endParaRPr>
          </a:p>
        </p:txBody>
      </p:sp>
      <p:sp>
        <p:nvSpPr>
          <p:cNvPr id="21" name="スライド番号プレースホルダー 2"/>
          <p:cNvSpPr>
            <a:spLocks noGrp="1"/>
          </p:cNvSpPr>
          <p:nvPr>
            <p:ph type="sldNum" sz="quarter" idx="12"/>
          </p:nvPr>
        </p:nvSpPr>
        <p:spPr>
          <a:xfrm>
            <a:off x="6457950" y="6356353"/>
            <a:ext cx="2057400" cy="365125"/>
          </a:xfrm>
        </p:spPr>
        <p:txBody>
          <a:bodyPr/>
          <a:lstStyle/>
          <a:p>
            <a:fld id="{39120F6A-5BAE-4860-9898-38BC5CBC6A99}" type="slidenum">
              <a:rPr kumimoji="1" lang="ja-JP" altLang="en-US" smtClean="0"/>
              <a:t>1</a:t>
            </a:fld>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zh-TW" sz="800" dirty="0" smtClean="0"/>
              <a:t>&lt;</a:t>
            </a:r>
            <a:r>
              <a:rPr kumimoji="1" lang="zh-TW" altLang="en-US" sz="800" dirty="0" smtClean="0"/>
              <a:t>公益社団法人　日本看護協会</a:t>
            </a:r>
            <a:r>
              <a:rPr kumimoji="1" lang="en-US" altLang="zh-TW" sz="800" dirty="0" smtClean="0"/>
              <a:t>&gt;</a:t>
            </a:r>
            <a:endParaRPr kumimoji="1" lang="ja-JP" altLang="en-US" sz="800" dirty="0"/>
          </a:p>
        </p:txBody>
      </p:sp>
      <p:pic>
        <p:nvPicPr>
          <p:cNvPr id="4" name="210826_1050">
            <a:hlinkClick r:id="" action="ppaction://media"/>
          </p:cNvPr>
          <p:cNvPicPr>
            <a:picLocks noChangeAspect="1"/>
          </p:cNvPicPr>
          <p:nvPr>
            <a:audioFile r:link="rId1"/>
            <p:extLst>
              <p:ext uri="{DAA4B4D4-6D71-4841-9C94-3DE7FCFB9230}">
                <p14:media xmlns:p14="http://schemas.microsoft.com/office/powerpoint/2010/main" r:embed="rId2">
                  <p14:trim st="168000" end="1.2917004166E6"/>
                </p14:media>
              </p:ext>
            </p:extLst>
          </p:nvPr>
        </p:nvPicPr>
        <p:blipFill>
          <a:blip r:embed="rId5"/>
          <a:stretch>
            <a:fillRect/>
          </a:stretch>
        </p:blipFill>
        <p:spPr>
          <a:xfrm>
            <a:off x="8448675" y="5911013"/>
            <a:ext cx="609600" cy="609600"/>
          </a:xfrm>
          <a:prstGeom prst="rect">
            <a:avLst/>
          </a:prstGeom>
        </p:spPr>
      </p:pic>
    </p:spTree>
    <p:extLst>
      <p:ext uri="{BB962C8B-B14F-4D97-AF65-F5344CB8AC3E}">
        <p14:creationId xmlns:p14="http://schemas.microsoft.com/office/powerpoint/2010/main" val="26244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254578" y="165621"/>
            <a:ext cx="8565572" cy="432896"/>
          </a:xfrm>
          <a:ln>
            <a:noFill/>
          </a:ln>
        </p:spPr>
        <p:txBody>
          <a:bodyPr>
            <a:noAutofit/>
          </a:bodyPr>
          <a:lstStyle/>
          <a:p>
            <a:r>
              <a:rPr lang="ja-JP" altLang="en-US" sz="2400" b="1" dirty="0" smtClean="0">
                <a:latin typeface="Meiryo UI" panose="020B0604030504040204" pitchFamily="50" charset="-128"/>
                <a:ea typeface="Meiryo UI" panose="020B0604030504040204" pitchFamily="50" charset="-128"/>
              </a:rPr>
              <a:t>事業</a:t>
            </a:r>
            <a:r>
              <a:rPr lang="ja-JP" altLang="en-US" sz="2400" b="1" dirty="0">
                <a:latin typeface="Meiryo UI" panose="020B0604030504040204" pitchFamily="50" charset="-128"/>
                <a:ea typeface="Meiryo UI" panose="020B0604030504040204" pitchFamily="50" charset="-128"/>
              </a:rPr>
              <a:t>の実施方法</a:t>
            </a:r>
            <a:endParaRPr lang="ja-JP" altLang="en-US" sz="2500" b="1" dirty="0">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254578" y="598517"/>
            <a:ext cx="856557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254577" y="970231"/>
            <a:ext cx="8541479" cy="5607225"/>
            <a:chOff x="254577" y="970231"/>
            <a:chExt cx="8541479" cy="5607225"/>
          </a:xfrm>
        </p:grpSpPr>
        <p:sp>
          <p:nvSpPr>
            <p:cNvPr id="8" name="フリーフォーム 7"/>
            <p:cNvSpPr/>
            <p:nvPr/>
          </p:nvSpPr>
          <p:spPr>
            <a:xfrm>
              <a:off x="254578" y="1175538"/>
              <a:ext cx="909479" cy="1299256"/>
            </a:xfrm>
            <a:custGeom>
              <a:avLst/>
              <a:gdLst>
                <a:gd name="connsiteX0" fmla="*/ 0 w 1299255"/>
                <a:gd name="connsiteY0" fmla="*/ 0 h 909478"/>
                <a:gd name="connsiteX1" fmla="*/ 844516 w 1299255"/>
                <a:gd name="connsiteY1" fmla="*/ 0 h 909478"/>
                <a:gd name="connsiteX2" fmla="*/ 1299255 w 1299255"/>
                <a:gd name="connsiteY2" fmla="*/ 454739 h 909478"/>
                <a:gd name="connsiteX3" fmla="*/ 844516 w 1299255"/>
                <a:gd name="connsiteY3" fmla="*/ 909478 h 909478"/>
                <a:gd name="connsiteX4" fmla="*/ 0 w 1299255"/>
                <a:gd name="connsiteY4" fmla="*/ 909478 h 909478"/>
                <a:gd name="connsiteX5" fmla="*/ 454739 w 1299255"/>
                <a:gd name="connsiteY5" fmla="*/ 454739 h 909478"/>
                <a:gd name="connsiteX6" fmla="*/ 0 w 1299255"/>
                <a:gd name="connsiteY6" fmla="*/ 0 h 90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255" h="909478">
                  <a:moveTo>
                    <a:pt x="1299254" y="0"/>
                  </a:moveTo>
                  <a:lnTo>
                    <a:pt x="1299254" y="591161"/>
                  </a:lnTo>
                  <a:lnTo>
                    <a:pt x="649628" y="909478"/>
                  </a:lnTo>
                  <a:lnTo>
                    <a:pt x="1" y="591161"/>
                  </a:lnTo>
                  <a:lnTo>
                    <a:pt x="1" y="0"/>
                  </a:lnTo>
                  <a:lnTo>
                    <a:pt x="649628" y="318317"/>
                  </a:lnTo>
                  <a:lnTo>
                    <a:pt x="1299254"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161" tIns="464899" rIns="10160" bIns="464900" numCol="1" spcCol="1270" anchor="ctr" anchorCtr="0">
              <a:noAutofit/>
            </a:bodyPr>
            <a:lstStyle/>
            <a:p>
              <a:pPr lvl="0" algn="ctr" defTabSz="711200">
                <a:lnSpc>
                  <a:spcPts val="1400"/>
                </a:lnSpc>
                <a:spcBef>
                  <a:spcPct val="0"/>
                </a:spcBef>
                <a:spcAft>
                  <a:spcPct val="35000"/>
                </a:spcAft>
              </a:pPr>
              <a:endParaRPr kumimoji="1" lang="en-US" altLang="ja-JP" sz="1600" b="1" kern="1200" dirty="0" smtClean="0">
                <a:latin typeface="Meiryo UI" panose="020B0604030504040204" pitchFamily="50" charset="-128"/>
                <a:ea typeface="Meiryo UI" panose="020B0604030504040204" pitchFamily="50" charset="-128"/>
              </a:endParaRPr>
            </a:p>
            <a:p>
              <a:pPr lvl="0" algn="ctr" defTabSz="711200">
                <a:lnSpc>
                  <a:spcPts val="2000"/>
                </a:lnSpc>
                <a:spcBef>
                  <a:spcPct val="0"/>
                </a:spcBef>
              </a:pPr>
              <a:r>
                <a:rPr lang="ja-JP" altLang="en-US" sz="1450" b="1" dirty="0" smtClean="0">
                  <a:latin typeface="Meiryo UI" panose="020B0604030504040204" pitchFamily="50" charset="-128"/>
                  <a:ea typeface="Meiryo UI" panose="020B0604030504040204" pitchFamily="50" charset="-128"/>
                </a:rPr>
                <a:t>ヒアリング</a:t>
              </a:r>
              <a:endParaRPr lang="en-US" altLang="ja-JP" sz="1450" b="1" dirty="0" smtClean="0">
                <a:latin typeface="Meiryo UI" panose="020B0604030504040204" pitchFamily="50" charset="-128"/>
                <a:ea typeface="Meiryo UI" panose="020B0604030504040204" pitchFamily="50" charset="-128"/>
              </a:endParaRPr>
            </a:p>
            <a:p>
              <a:pPr lvl="0" algn="ctr" defTabSz="711200">
                <a:lnSpc>
                  <a:spcPts val="2000"/>
                </a:lnSpc>
                <a:spcBef>
                  <a:spcPct val="0"/>
                </a:spcBef>
              </a:pPr>
              <a:r>
                <a:rPr kumimoji="1" lang="ja-JP" altLang="en-US" sz="1450" b="1" kern="1200" dirty="0" smtClean="0">
                  <a:latin typeface="Meiryo UI" panose="020B0604030504040204" pitchFamily="50" charset="-128"/>
                  <a:ea typeface="Meiryo UI" panose="020B0604030504040204" pitchFamily="50" charset="-128"/>
                </a:rPr>
                <a:t>対象の</a:t>
              </a:r>
              <a:endParaRPr kumimoji="1" lang="en-US" altLang="ja-JP" sz="1450" b="1" kern="1200" dirty="0" smtClean="0">
                <a:latin typeface="Meiryo UI" panose="020B0604030504040204" pitchFamily="50" charset="-128"/>
                <a:ea typeface="Meiryo UI" panose="020B0604030504040204" pitchFamily="50" charset="-128"/>
              </a:endParaRPr>
            </a:p>
            <a:p>
              <a:pPr lvl="0" algn="ctr" defTabSz="711200">
                <a:lnSpc>
                  <a:spcPts val="2000"/>
                </a:lnSpc>
                <a:spcBef>
                  <a:spcPct val="0"/>
                </a:spcBef>
              </a:pPr>
              <a:r>
                <a:rPr kumimoji="1" lang="ja-JP" altLang="en-US" sz="1450" b="1" kern="1200" dirty="0" smtClean="0">
                  <a:latin typeface="Meiryo UI" panose="020B0604030504040204" pitchFamily="50" charset="-128"/>
                  <a:ea typeface="Meiryo UI" panose="020B0604030504040204" pitchFamily="50" charset="-128"/>
                </a:rPr>
                <a:t>選定</a:t>
              </a:r>
              <a:endParaRPr kumimoji="1" lang="ja-JP" altLang="en-US" sz="1450" b="1" kern="1200" dirty="0">
                <a:latin typeface="Meiryo UI" panose="020B0604030504040204" pitchFamily="50" charset="-128"/>
                <a:ea typeface="Meiryo UI" panose="020B0604030504040204" pitchFamily="50" charset="-128"/>
              </a:endParaRPr>
            </a:p>
          </p:txBody>
        </p:sp>
        <p:sp>
          <p:nvSpPr>
            <p:cNvPr id="9" name="フリーフォーム 8"/>
            <p:cNvSpPr/>
            <p:nvPr/>
          </p:nvSpPr>
          <p:spPr>
            <a:xfrm>
              <a:off x="1164056" y="970231"/>
              <a:ext cx="7632000" cy="1260000"/>
            </a:xfrm>
            <a:custGeom>
              <a:avLst/>
              <a:gdLst>
                <a:gd name="connsiteX0" fmla="*/ 209267 w 1255576"/>
                <a:gd name="connsiteY0" fmla="*/ 0 h 7589418"/>
                <a:gd name="connsiteX1" fmla="*/ 1046309 w 1255576"/>
                <a:gd name="connsiteY1" fmla="*/ 0 h 7589418"/>
                <a:gd name="connsiteX2" fmla="*/ 1255576 w 1255576"/>
                <a:gd name="connsiteY2" fmla="*/ 209267 h 7589418"/>
                <a:gd name="connsiteX3" fmla="*/ 1255576 w 1255576"/>
                <a:gd name="connsiteY3" fmla="*/ 7589418 h 7589418"/>
                <a:gd name="connsiteX4" fmla="*/ 1255576 w 1255576"/>
                <a:gd name="connsiteY4" fmla="*/ 7589418 h 7589418"/>
                <a:gd name="connsiteX5" fmla="*/ 0 w 1255576"/>
                <a:gd name="connsiteY5" fmla="*/ 7589418 h 7589418"/>
                <a:gd name="connsiteX6" fmla="*/ 0 w 1255576"/>
                <a:gd name="connsiteY6" fmla="*/ 7589418 h 7589418"/>
                <a:gd name="connsiteX7" fmla="*/ 0 w 1255576"/>
                <a:gd name="connsiteY7" fmla="*/ 209267 h 7589418"/>
                <a:gd name="connsiteX8" fmla="*/ 209267 w 1255576"/>
                <a:gd name="connsiteY8" fmla="*/ 0 h 7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576" h="7589418">
                  <a:moveTo>
                    <a:pt x="1255576" y="1264929"/>
                  </a:moveTo>
                  <a:lnTo>
                    <a:pt x="1255576" y="6324489"/>
                  </a:lnTo>
                  <a:cubicBezTo>
                    <a:pt x="1255576" y="7023090"/>
                    <a:pt x="1240076" y="7589418"/>
                    <a:pt x="1220955" y="7589418"/>
                  </a:cubicBezTo>
                  <a:lnTo>
                    <a:pt x="0" y="7589418"/>
                  </a:lnTo>
                  <a:lnTo>
                    <a:pt x="0" y="7589418"/>
                  </a:lnTo>
                  <a:lnTo>
                    <a:pt x="0" y="0"/>
                  </a:lnTo>
                  <a:lnTo>
                    <a:pt x="0" y="0"/>
                  </a:lnTo>
                  <a:lnTo>
                    <a:pt x="1220955" y="0"/>
                  </a:lnTo>
                  <a:cubicBezTo>
                    <a:pt x="1240076" y="0"/>
                    <a:pt x="1255576" y="566328"/>
                    <a:pt x="1255576" y="1264929"/>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4" tIns="68912" rIns="68912" bIns="68912" numCol="1" spcCol="1270" anchor="ctr" anchorCtr="0">
              <a:noAutofit/>
            </a:bodyPr>
            <a:lstStyle/>
            <a:p>
              <a:pPr marL="114300" lvl="1" indent="-114300" algn="l" defTabSz="533400">
                <a:lnSpc>
                  <a:spcPct val="90000"/>
                </a:lnSpc>
                <a:spcBef>
                  <a:spcPct val="0"/>
                </a:spcBef>
                <a:spcAft>
                  <a:spcPct val="15000"/>
                </a:spcAft>
                <a:buChar char="••"/>
              </a:pPr>
              <a:r>
                <a:rPr lang="ja-JP" sz="1400" kern="1200" dirty="0" smtClean="0">
                  <a:latin typeface="Meiryo UI" panose="020B0604030504040204" pitchFamily="50" charset="-128"/>
                  <a:ea typeface="Meiryo UI" panose="020B0604030504040204" pitchFamily="50" charset="-128"/>
                </a:rPr>
                <a:t>地域包括ケアシステムの構築・推進に</a:t>
              </a:r>
              <a:r>
                <a:rPr lang="ja-JP" sz="1400" b="1" kern="1200" dirty="0" smtClean="0">
                  <a:latin typeface="Meiryo UI" panose="020B0604030504040204" pitchFamily="50" charset="-128"/>
                  <a:ea typeface="Meiryo UI" panose="020B0604030504040204" pitchFamily="50" charset="-128"/>
                </a:rPr>
                <a:t>保健所保健師が積極的に関わって</a:t>
              </a:r>
              <a:r>
                <a:rPr lang="ja-JP" sz="1400" kern="1200" dirty="0" smtClean="0">
                  <a:latin typeface="Meiryo UI" panose="020B0604030504040204" pitchFamily="50" charset="-128"/>
                  <a:ea typeface="Meiryo UI" panose="020B0604030504040204" pitchFamily="50" charset="-128"/>
                </a:rPr>
                <a:t>い</a:t>
              </a:r>
              <a:r>
                <a:rPr lang="ja-JP" altLang="en-US" sz="1400" kern="1200" dirty="0" smtClean="0">
                  <a:latin typeface="Meiryo UI" panose="020B0604030504040204" pitchFamily="50" charset="-128"/>
                  <a:ea typeface="Meiryo UI" panose="020B0604030504040204" pitchFamily="50" charset="-128"/>
                </a:rPr>
                <a:t>て、</a:t>
              </a:r>
              <a:r>
                <a:rPr lang="ja-JP" sz="1400" kern="1200" dirty="0" smtClean="0">
                  <a:latin typeface="Meiryo UI" panose="020B0604030504040204" pitchFamily="50" charset="-128"/>
                  <a:ea typeface="Meiryo UI" panose="020B0604030504040204" pitchFamily="50" charset="-128"/>
                </a:rPr>
                <a:t>保健医療福祉の関係者等が参画する</a:t>
              </a:r>
              <a:r>
                <a:rPr lang="ja-JP" sz="1400" b="1" kern="1200" dirty="0" smtClean="0">
                  <a:latin typeface="Meiryo UI" panose="020B0604030504040204" pitchFamily="50" charset="-128"/>
                  <a:ea typeface="Meiryo UI" panose="020B0604030504040204" pitchFamily="50" charset="-128"/>
                </a:rPr>
                <a:t>会議体等（協議・検討の場）が保健所内に設置</a:t>
              </a:r>
              <a:r>
                <a:rPr lang="ja-JP" sz="1400" kern="1200" dirty="0" smtClean="0">
                  <a:latin typeface="Meiryo UI" panose="020B0604030504040204" pitchFamily="50" charset="-128"/>
                  <a:ea typeface="Meiryo UI" panose="020B0604030504040204" pitchFamily="50" charset="-128"/>
                </a:rPr>
                <a:t>されている保健所</a:t>
              </a:r>
              <a:endParaRPr kumimoji="1" lang="ja-JP" altLang="en-US" sz="1400" kern="1200" dirty="0">
                <a:latin typeface="Meiryo UI" panose="020B0604030504040204" pitchFamily="50" charset="-128"/>
                <a:ea typeface="Meiryo UI" panose="020B0604030504040204" pitchFamily="50" charset="-128"/>
              </a:endParaRPr>
            </a:p>
            <a:p>
              <a:pPr marL="114300" lvl="1" indent="-114300" algn="l" defTabSz="533400">
                <a:lnSpc>
                  <a:spcPct val="90000"/>
                </a:lnSpc>
                <a:spcBef>
                  <a:spcPct val="0"/>
                </a:spcBef>
                <a:spcAft>
                  <a:spcPct val="15000"/>
                </a:spcAft>
                <a:buChar char="••"/>
              </a:pPr>
              <a:r>
                <a:rPr lang="ja-JP" sz="1400" kern="1200" dirty="0" smtClean="0">
                  <a:latin typeface="Meiryo UI" panose="020B0604030504040204" pitchFamily="50" charset="-128"/>
                  <a:ea typeface="Meiryo UI" panose="020B0604030504040204" pitchFamily="50" charset="-128"/>
                </a:rPr>
                <a:t>地域包括ケアシステムの構築・推進にむけた取り組みを</a:t>
              </a:r>
              <a:r>
                <a:rPr lang="ja-JP" sz="1400" b="1" kern="1200" dirty="0" smtClean="0">
                  <a:latin typeface="Meiryo UI" panose="020B0604030504040204" pitchFamily="50" charset="-128"/>
                  <a:ea typeface="Meiryo UI" panose="020B0604030504040204" pitchFamily="50" charset="-128"/>
                </a:rPr>
                <a:t>最も把握している保健師</a:t>
              </a:r>
              <a:r>
                <a:rPr lang="ja-JP" sz="1400" kern="1200" dirty="0" smtClean="0">
                  <a:latin typeface="Meiryo UI" panose="020B0604030504040204" pitchFamily="50" charset="-128"/>
                  <a:ea typeface="Meiryo UI" panose="020B0604030504040204" pitchFamily="50" charset="-128"/>
                </a:rPr>
                <a:t>と、保健所を通じて紹介</a:t>
              </a:r>
              <a:r>
                <a:rPr lang="ja-JP" altLang="en-US" sz="1400" kern="1200" dirty="0" smtClean="0">
                  <a:latin typeface="Meiryo UI" panose="020B0604030504040204" pitchFamily="50" charset="-128"/>
                  <a:ea typeface="Meiryo UI" panose="020B0604030504040204" pitchFamily="50" charset="-128"/>
                </a:rPr>
                <a:t>された</a:t>
              </a:r>
              <a:r>
                <a:rPr lang="ja-JP" sz="1400" b="1" kern="1200" dirty="0" smtClean="0">
                  <a:latin typeface="Meiryo UI" panose="020B0604030504040204" pitchFamily="50" charset="-128"/>
                  <a:ea typeface="Meiryo UI" panose="020B0604030504040204" pitchFamily="50" charset="-128"/>
                </a:rPr>
                <a:t>市町村、関係者</a:t>
              </a:r>
              <a:r>
                <a:rPr lang="ja-JP" sz="1400" kern="1200" dirty="0" smtClean="0">
                  <a:latin typeface="Meiryo UI" panose="020B0604030504040204" pitchFamily="50" charset="-128"/>
                  <a:ea typeface="Meiryo UI" panose="020B0604030504040204" pitchFamily="50" charset="-128"/>
                </a:rPr>
                <a:t>等</a:t>
              </a:r>
              <a:endParaRPr kumimoji="1" lang="ja-JP" altLang="en-US" sz="1400" kern="1200" dirty="0">
                <a:latin typeface="Meiryo UI" panose="020B0604030504040204" pitchFamily="50" charset="-128"/>
                <a:ea typeface="Meiryo UI" panose="020B0604030504040204" pitchFamily="50" charset="-128"/>
              </a:endParaRPr>
            </a:p>
          </p:txBody>
        </p:sp>
        <p:sp>
          <p:nvSpPr>
            <p:cNvPr id="10" name="フリーフォーム 9"/>
            <p:cNvSpPr/>
            <p:nvPr/>
          </p:nvSpPr>
          <p:spPr>
            <a:xfrm>
              <a:off x="254578" y="2543092"/>
              <a:ext cx="909479" cy="1299256"/>
            </a:xfrm>
            <a:custGeom>
              <a:avLst/>
              <a:gdLst>
                <a:gd name="connsiteX0" fmla="*/ 0 w 1299255"/>
                <a:gd name="connsiteY0" fmla="*/ 0 h 909478"/>
                <a:gd name="connsiteX1" fmla="*/ 844516 w 1299255"/>
                <a:gd name="connsiteY1" fmla="*/ 0 h 909478"/>
                <a:gd name="connsiteX2" fmla="*/ 1299255 w 1299255"/>
                <a:gd name="connsiteY2" fmla="*/ 454739 h 909478"/>
                <a:gd name="connsiteX3" fmla="*/ 844516 w 1299255"/>
                <a:gd name="connsiteY3" fmla="*/ 909478 h 909478"/>
                <a:gd name="connsiteX4" fmla="*/ 0 w 1299255"/>
                <a:gd name="connsiteY4" fmla="*/ 909478 h 909478"/>
                <a:gd name="connsiteX5" fmla="*/ 454739 w 1299255"/>
                <a:gd name="connsiteY5" fmla="*/ 454739 h 909478"/>
                <a:gd name="connsiteX6" fmla="*/ 0 w 1299255"/>
                <a:gd name="connsiteY6" fmla="*/ 0 h 90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255" h="909478">
                  <a:moveTo>
                    <a:pt x="1299254" y="0"/>
                  </a:moveTo>
                  <a:lnTo>
                    <a:pt x="1299254" y="591161"/>
                  </a:lnTo>
                  <a:lnTo>
                    <a:pt x="649628" y="909478"/>
                  </a:lnTo>
                  <a:lnTo>
                    <a:pt x="1" y="591161"/>
                  </a:lnTo>
                  <a:lnTo>
                    <a:pt x="1" y="0"/>
                  </a:lnTo>
                  <a:lnTo>
                    <a:pt x="649628" y="318317"/>
                  </a:lnTo>
                  <a:lnTo>
                    <a:pt x="1299254" y="0"/>
                  </a:lnTo>
                  <a:close/>
                </a:path>
              </a:pathLst>
            </a:custGeom>
          </p:spPr>
          <p:style>
            <a:lnRef idx="2">
              <a:schemeClr val="accent5">
                <a:hueOff val="-2451115"/>
                <a:satOff val="-3409"/>
                <a:lumOff val="-1307"/>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txBody>
            <a:bodyPr spcFirstLastPara="0" vert="horz" wrap="square" lIns="10161" tIns="464899" rIns="10160" bIns="464900" numCol="1" spcCol="1270" anchor="ctr" anchorCtr="0">
              <a:noAutofit/>
            </a:bodyPr>
            <a:lstStyle/>
            <a:p>
              <a:pPr lvl="0" algn="ctr" defTabSz="711200">
                <a:lnSpc>
                  <a:spcPts val="1400"/>
                </a:lnSpc>
                <a:spcBef>
                  <a:spcPct val="0"/>
                </a:spcBef>
                <a:spcAft>
                  <a:spcPct val="35000"/>
                </a:spcAft>
              </a:pPr>
              <a:endParaRPr kumimoji="1" lang="en-US" altLang="ja-JP" sz="1600" b="1" kern="1200" dirty="0" smtClean="0">
                <a:latin typeface="Meiryo UI" panose="020B0604030504040204" pitchFamily="50" charset="-128"/>
                <a:ea typeface="Meiryo UI" panose="020B0604030504040204" pitchFamily="50" charset="-128"/>
              </a:endParaRPr>
            </a:p>
            <a:p>
              <a:pPr lvl="0" algn="ctr" defTabSz="711200">
                <a:lnSpc>
                  <a:spcPts val="1400"/>
                </a:lnSpc>
                <a:spcBef>
                  <a:spcPct val="0"/>
                </a:spcBef>
                <a:spcAft>
                  <a:spcPct val="35000"/>
                </a:spcAft>
              </a:pPr>
              <a:r>
                <a:rPr kumimoji="1" lang="ja-JP" altLang="en-US" sz="1600" b="1" kern="1200" dirty="0" smtClean="0">
                  <a:latin typeface="Meiryo UI" panose="020B0604030504040204" pitchFamily="50" charset="-128"/>
                  <a:ea typeface="Meiryo UI" panose="020B0604030504040204" pitchFamily="50" charset="-128"/>
                </a:rPr>
                <a:t>データ</a:t>
              </a:r>
              <a:endParaRPr kumimoji="1" lang="en-US" altLang="ja-JP" sz="1600" b="1" kern="1200" dirty="0" smtClean="0">
                <a:latin typeface="Meiryo UI" panose="020B0604030504040204" pitchFamily="50" charset="-128"/>
                <a:ea typeface="Meiryo UI" panose="020B0604030504040204" pitchFamily="50" charset="-128"/>
              </a:endParaRPr>
            </a:p>
            <a:p>
              <a:pPr lvl="0" algn="ctr" defTabSz="711200">
                <a:lnSpc>
                  <a:spcPts val="1400"/>
                </a:lnSpc>
                <a:spcBef>
                  <a:spcPct val="0"/>
                </a:spcBef>
                <a:spcAft>
                  <a:spcPct val="35000"/>
                </a:spcAft>
              </a:pPr>
              <a:r>
                <a:rPr kumimoji="1" lang="ja-JP" altLang="en-US" sz="1600" b="1" kern="1200" dirty="0" smtClean="0">
                  <a:latin typeface="Meiryo UI" panose="020B0604030504040204" pitchFamily="50" charset="-128"/>
                  <a:ea typeface="Meiryo UI" panose="020B0604030504040204" pitchFamily="50" charset="-128"/>
                </a:rPr>
                <a:t>収集</a:t>
              </a:r>
              <a:endParaRPr kumimoji="1" lang="ja-JP" altLang="en-US" sz="1600" b="1" kern="1200" dirty="0">
                <a:latin typeface="Meiryo UI" panose="020B0604030504040204" pitchFamily="50" charset="-128"/>
                <a:ea typeface="Meiryo UI" panose="020B0604030504040204" pitchFamily="50" charset="-128"/>
              </a:endParaRPr>
            </a:p>
          </p:txBody>
        </p:sp>
        <p:sp>
          <p:nvSpPr>
            <p:cNvPr id="11" name="フリーフォーム 10"/>
            <p:cNvSpPr/>
            <p:nvPr/>
          </p:nvSpPr>
          <p:spPr>
            <a:xfrm>
              <a:off x="1164055" y="2371445"/>
              <a:ext cx="7632000" cy="1260000"/>
            </a:xfrm>
            <a:custGeom>
              <a:avLst/>
              <a:gdLst>
                <a:gd name="connsiteX0" fmla="*/ 205158 w 1230924"/>
                <a:gd name="connsiteY0" fmla="*/ 0 h 7589418"/>
                <a:gd name="connsiteX1" fmla="*/ 1025766 w 1230924"/>
                <a:gd name="connsiteY1" fmla="*/ 0 h 7589418"/>
                <a:gd name="connsiteX2" fmla="*/ 1230924 w 1230924"/>
                <a:gd name="connsiteY2" fmla="*/ 205158 h 7589418"/>
                <a:gd name="connsiteX3" fmla="*/ 1230924 w 1230924"/>
                <a:gd name="connsiteY3" fmla="*/ 7589418 h 7589418"/>
                <a:gd name="connsiteX4" fmla="*/ 1230924 w 1230924"/>
                <a:gd name="connsiteY4" fmla="*/ 7589418 h 7589418"/>
                <a:gd name="connsiteX5" fmla="*/ 0 w 1230924"/>
                <a:gd name="connsiteY5" fmla="*/ 7589418 h 7589418"/>
                <a:gd name="connsiteX6" fmla="*/ 0 w 1230924"/>
                <a:gd name="connsiteY6" fmla="*/ 7589418 h 7589418"/>
                <a:gd name="connsiteX7" fmla="*/ 0 w 1230924"/>
                <a:gd name="connsiteY7" fmla="*/ 205158 h 7589418"/>
                <a:gd name="connsiteX8" fmla="*/ 205158 w 1230924"/>
                <a:gd name="connsiteY8" fmla="*/ 0 h 7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924" h="7589418">
                  <a:moveTo>
                    <a:pt x="1230924" y="1264928"/>
                  </a:moveTo>
                  <a:lnTo>
                    <a:pt x="1230924" y="6324490"/>
                  </a:lnTo>
                  <a:cubicBezTo>
                    <a:pt x="1230924" y="7023093"/>
                    <a:pt x="1216027" y="7589418"/>
                    <a:pt x="1197650" y="7589418"/>
                  </a:cubicBezTo>
                  <a:lnTo>
                    <a:pt x="0" y="7589418"/>
                  </a:lnTo>
                  <a:lnTo>
                    <a:pt x="0" y="7589418"/>
                  </a:lnTo>
                  <a:lnTo>
                    <a:pt x="0" y="0"/>
                  </a:lnTo>
                  <a:lnTo>
                    <a:pt x="0" y="0"/>
                  </a:lnTo>
                  <a:lnTo>
                    <a:pt x="1197650" y="0"/>
                  </a:lnTo>
                  <a:cubicBezTo>
                    <a:pt x="1216027" y="0"/>
                    <a:pt x="1230924" y="566325"/>
                    <a:pt x="1230924" y="1264928"/>
                  </a:cubicBezTo>
                  <a:close/>
                </a:path>
              </a:pathLst>
            </a:custGeom>
          </p:spPr>
          <p:style>
            <a:lnRef idx="2">
              <a:schemeClr val="accent5">
                <a:hueOff val="-2451115"/>
                <a:satOff val="-3409"/>
                <a:lumOff val="-130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67708" rIns="67708" bIns="67710" numCol="1" spcCol="1270" anchor="ctr" anchorCtr="0">
              <a:noAutofit/>
            </a:bodyPr>
            <a:lstStyle/>
            <a:p>
              <a:pPr marL="114300" lvl="1" indent="-114300" defTabSz="533400">
                <a:lnSpc>
                  <a:spcPct val="90000"/>
                </a:lnSpc>
                <a:spcBef>
                  <a:spcPct val="0"/>
                </a:spcBef>
                <a:spcAft>
                  <a:spcPct val="15000"/>
                </a:spcAft>
                <a:buChar char="••"/>
              </a:pPr>
              <a:r>
                <a:rPr lang="ja-JP" altLang="en-US" sz="1400" dirty="0" smtClean="0">
                  <a:latin typeface="Meiryo UI" panose="020B0604030504040204" pitchFamily="50" charset="-128"/>
                  <a:ea typeface="Meiryo UI" panose="020B0604030504040204" pitchFamily="50" charset="-128"/>
                </a:rPr>
                <a:t>令和</a:t>
              </a:r>
              <a:r>
                <a:rPr lang="en-US" altLang="ja-JP" sz="1400" dirty="0" smtClean="0">
                  <a:latin typeface="Meiryo UI" panose="020B0604030504040204" pitchFamily="50" charset="-128"/>
                  <a:ea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9 </a:t>
              </a:r>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11</a:t>
              </a:r>
              <a:r>
                <a:rPr lang="ja-JP" altLang="en-US" sz="1400" dirty="0" smtClean="0">
                  <a:latin typeface="Meiryo UI" panose="020B0604030504040204" pitchFamily="50" charset="-128"/>
                  <a:ea typeface="Meiryo UI" panose="020B0604030504040204" pitchFamily="50" charset="-128"/>
                </a:rPr>
                <a:t>月に、各々</a:t>
              </a:r>
              <a:r>
                <a:rPr lang="en-US" altLang="ja-JP" sz="1400" dirty="0" smtClean="0">
                  <a:latin typeface="Meiryo UI" panose="020B0604030504040204" pitchFamily="50" charset="-128"/>
                  <a:ea typeface="Meiryo UI" panose="020B0604030504040204" pitchFamily="50" charset="-128"/>
                </a:rPr>
                <a:t>60 〜 120</a:t>
              </a:r>
              <a:r>
                <a:rPr lang="ja-JP" altLang="en-US" sz="1400" dirty="0" smtClean="0">
                  <a:latin typeface="Meiryo UI" panose="020B0604030504040204" pitchFamily="50" charset="-128"/>
                  <a:ea typeface="Meiryo UI" panose="020B0604030504040204" pitchFamily="50" charset="-128"/>
                </a:rPr>
                <a:t>分程度の</a:t>
              </a:r>
              <a:r>
                <a:rPr lang="ja-JP" altLang="en-US" sz="1400" b="1" dirty="0" smtClean="0">
                  <a:latin typeface="Meiryo UI" panose="020B0604030504040204" pitchFamily="50" charset="-128"/>
                  <a:ea typeface="Meiryo UI" panose="020B0604030504040204" pitchFamily="50" charset="-128"/>
                </a:rPr>
                <a:t>ヒアリング</a:t>
              </a:r>
              <a:r>
                <a:rPr lang="ja-JP" altLang="en-US" sz="1400" dirty="0" smtClean="0">
                  <a:latin typeface="Meiryo UI" panose="020B0604030504040204" pitchFamily="50" charset="-128"/>
                  <a:ea typeface="Meiryo UI" panose="020B0604030504040204" pitchFamily="50" charset="-128"/>
                </a:rPr>
                <a:t>を行った。</a:t>
              </a:r>
            </a:p>
            <a:p>
              <a:pPr marL="114300" lvl="1" indent="-114300" defTabSz="533400">
                <a:lnSpc>
                  <a:spcPct val="90000"/>
                </a:lnSpc>
                <a:spcBef>
                  <a:spcPct val="0"/>
                </a:spcBef>
                <a:spcAft>
                  <a:spcPct val="15000"/>
                </a:spcAft>
                <a:buChar char="••"/>
              </a:pPr>
              <a:r>
                <a:rPr lang="ja-JP" altLang="en-US" sz="1400" dirty="0" smtClean="0">
                  <a:latin typeface="Meiryo UI" panose="020B0604030504040204" pitchFamily="50" charset="-128"/>
                  <a:ea typeface="Meiryo UI" panose="020B0604030504040204" pitchFamily="50" charset="-128"/>
                </a:rPr>
                <a:t>事前にヒアリング項目を対象者に示し、</a:t>
              </a:r>
              <a:r>
                <a:rPr lang="ja-JP" altLang="en-US" sz="1400" b="1" dirty="0" smtClean="0">
                  <a:latin typeface="Meiryo UI" panose="020B0604030504040204" pitchFamily="50" charset="-128"/>
                  <a:ea typeface="Meiryo UI" panose="020B0604030504040204" pitchFamily="50" charset="-128"/>
                </a:rPr>
                <a:t>管内の概況や関係資料</a:t>
              </a:r>
              <a:r>
                <a:rPr lang="ja-JP" altLang="en-US" sz="1400" dirty="0" smtClean="0">
                  <a:latin typeface="Meiryo UI" panose="020B0604030504040204" pitchFamily="50" charset="-128"/>
                  <a:ea typeface="Meiryo UI" panose="020B0604030504040204" pitchFamily="50" charset="-128"/>
                </a:rPr>
                <a:t>を得た。</a:t>
              </a:r>
            </a:p>
            <a:p>
              <a:pPr marL="114300" lvl="1" indent="-114300" defTabSz="533400">
                <a:lnSpc>
                  <a:spcPct val="90000"/>
                </a:lnSpc>
                <a:spcBef>
                  <a:spcPct val="0"/>
                </a:spcBef>
                <a:spcAft>
                  <a:spcPct val="15000"/>
                </a:spcAft>
                <a:buChar char="••"/>
              </a:pPr>
              <a:r>
                <a:rPr lang="ja-JP" altLang="en-US" sz="1400" dirty="0" smtClean="0">
                  <a:latin typeface="Meiryo UI" panose="020B0604030504040204" pitchFamily="50" charset="-128"/>
                  <a:ea typeface="Meiryo UI" panose="020B0604030504040204" pitchFamily="50" charset="-128"/>
                </a:rPr>
                <a:t>ヒアリング終了後にも可能な範囲で</a:t>
              </a:r>
              <a:r>
                <a:rPr lang="ja-JP" altLang="en-US" sz="1400" b="1" dirty="0" smtClean="0">
                  <a:latin typeface="Meiryo UI" panose="020B0604030504040204" pitchFamily="50" charset="-128"/>
                  <a:ea typeface="Meiryo UI" panose="020B0604030504040204" pitchFamily="50" charset="-128"/>
                </a:rPr>
                <a:t>資料を依頼</a:t>
              </a:r>
              <a:r>
                <a:rPr lang="ja-JP" altLang="en-US" sz="1400" dirty="0" smtClean="0">
                  <a:latin typeface="Meiryo UI" panose="020B0604030504040204" pitchFamily="50" charset="-128"/>
                  <a:ea typeface="Meiryo UI" panose="020B0604030504040204" pitchFamily="50" charset="-128"/>
                </a:rPr>
                <a:t>した。</a:t>
              </a:r>
              <a:endParaRPr lang="ja-JP" altLang="en-US" sz="1400" dirty="0">
                <a:latin typeface="Meiryo UI" panose="020B0604030504040204" pitchFamily="50" charset="-128"/>
                <a:ea typeface="Meiryo UI" panose="020B0604030504040204" pitchFamily="50" charset="-128"/>
              </a:endParaRPr>
            </a:p>
          </p:txBody>
        </p:sp>
        <p:sp>
          <p:nvSpPr>
            <p:cNvPr id="12" name="フリーフォーム 11"/>
            <p:cNvSpPr/>
            <p:nvPr/>
          </p:nvSpPr>
          <p:spPr>
            <a:xfrm>
              <a:off x="254577" y="3910646"/>
              <a:ext cx="909479" cy="1299256"/>
            </a:xfrm>
            <a:custGeom>
              <a:avLst/>
              <a:gdLst>
                <a:gd name="connsiteX0" fmla="*/ 0 w 1299255"/>
                <a:gd name="connsiteY0" fmla="*/ 0 h 909478"/>
                <a:gd name="connsiteX1" fmla="*/ 844516 w 1299255"/>
                <a:gd name="connsiteY1" fmla="*/ 0 h 909478"/>
                <a:gd name="connsiteX2" fmla="*/ 1299255 w 1299255"/>
                <a:gd name="connsiteY2" fmla="*/ 454739 h 909478"/>
                <a:gd name="connsiteX3" fmla="*/ 844516 w 1299255"/>
                <a:gd name="connsiteY3" fmla="*/ 909478 h 909478"/>
                <a:gd name="connsiteX4" fmla="*/ 0 w 1299255"/>
                <a:gd name="connsiteY4" fmla="*/ 909478 h 909478"/>
                <a:gd name="connsiteX5" fmla="*/ 454739 w 1299255"/>
                <a:gd name="connsiteY5" fmla="*/ 454739 h 909478"/>
                <a:gd name="connsiteX6" fmla="*/ 0 w 1299255"/>
                <a:gd name="connsiteY6" fmla="*/ 0 h 90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255" h="909478">
                  <a:moveTo>
                    <a:pt x="1299254" y="0"/>
                  </a:moveTo>
                  <a:lnTo>
                    <a:pt x="1299254" y="591161"/>
                  </a:lnTo>
                  <a:lnTo>
                    <a:pt x="649628" y="909478"/>
                  </a:lnTo>
                  <a:lnTo>
                    <a:pt x="1" y="591161"/>
                  </a:lnTo>
                  <a:lnTo>
                    <a:pt x="1" y="0"/>
                  </a:lnTo>
                  <a:lnTo>
                    <a:pt x="649628" y="318317"/>
                  </a:lnTo>
                  <a:lnTo>
                    <a:pt x="1299254" y="0"/>
                  </a:lnTo>
                  <a:close/>
                </a:path>
              </a:pathLst>
            </a:custGeom>
          </p:spPr>
          <p:style>
            <a:lnRef idx="2">
              <a:schemeClr val="accent5">
                <a:hueOff val="-4902230"/>
                <a:satOff val="-6819"/>
                <a:lumOff val="-2615"/>
                <a:alphaOff val="0"/>
              </a:schemeClr>
            </a:lnRef>
            <a:fillRef idx="1">
              <a:schemeClr val="accent5">
                <a:hueOff val="-4902230"/>
                <a:satOff val="-6819"/>
                <a:lumOff val="-2615"/>
                <a:alphaOff val="0"/>
              </a:schemeClr>
            </a:fillRef>
            <a:effectRef idx="0">
              <a:schemeClr val="accent5">
                <a:hueOff val="-4902230"/>
                <a:satOff val="-6819"/>
                <a:lumOff val="-2615"/>
                <a:alphaOff val="0"/>
              </a:schemeClr>
            </a:effectRef>
            <a:fontRef idx="minor">
              <a:schemeClr val="lt1"/>
            </a:fontRef>
          </p:style>
          <p:txBody>
            <a:bodyPr spcFirstLastPara="0" vert="horz" wrap="square" lIns="8891" tIns="463629" rIns="8890" bIns="463630" numCol="1" spcCol="1270" anchor="ctr" anchorCtr="0">
              <a:noAutofit/>
            </a:bodyPr>
            <a:lstStyle/>
            <a:p>
              <a:pPr lvl="0" algn="ctr" defTabSz="622300">
                <a:lnSpc>
                  <a:spcPts val="1400"/>
                </a:lnSpc>
                <a:spcBef>
                  <a:spcPct val="0"/>
                </a:spcBef>
                <a:spcAft>
                  <a:spcPct val="35000"/>
                </a:spcAft>
              </a:pPr>
              <a:endParaRPr kumimoji="1" lang="en-US" altLang="ja-JP" sz="1400" b="1" kern="1200" dirty="0" smtClean="0">
                <a:latin typeface="Meiryo UI" panose="020B0604030504040204" pitchFamily="50" charset="-128"/>
                <a:ea typeface="Meiryo UI" panose="020B0604030504040204" pitchFamily="50" charset="-128"/>
              </a:endParaRPr>
            </a:p>
            <a:p>
              <a:pPr lvl="0" algn="ctr" defTabSz="622300">
                <a:lnSpc>
                  <a:spcPts val="1400"/>
                </a:lnSpc>
                <a:spcBef>
                  <a:spcPct val="0"/>
                </a:spcBef>
                <a:spcAft>
                  <a:spcPct val="35000"/>
                </a:spcAft>
              </a:pPr>
              <a:r>
                <a:rPr kumimoji="1" lang="ja-JP" altLang="en-US" sz="1600" b="1" kern="1200" dirty="0" smtClean="0">
                  <a:latin typeface="Meiryo UI" panose="020B0604030504040204" pitchFamily="50" charset="-128"/>
                  <a:ea typeface="Meiryo UI" panose="020B0604030504040204" pitchFamily="50" charset="-128"/>
                </a:rPr>
                <a:t>ヒアリング</a:t>
              </a:r>
              <a:endParaRPr kumimoji="1" lang="en-US" altLang="ja-JP" sz="1600" b="1" kern="1200" dirty="0" smtClean="0">
                <a:latin typeface="Meiryo UI" panose="020B0604030504040204" pitchFamily="50" charset="-128"/>
                <a:ea typeface="Meiryo UI" panose="020B0604030504040204" pitchFamily="50" charset="-128"/>
              </a:endParaRPr>
            </a:p>
            <a:p>
              <a:pPr lvl="0" algn="ctr" defTabSz="622300">
                <a:lnSpc>
                  <a:spcPts val="1400"/>
                </a:lnSpc>
                <a:spcBef>
                  <a:spcPct val="0"/>
                </a:spcBef>
                <a:spcAft>
                  <a:spcPct val="35000"/>
                </a:spcAft>
              </a:pPr>
              <a:r>
                <a:rPr kumimoji="1" lang="ja-JP" altLang="en-US" sz="1600" b="1" kern="1200" dirty="0" smtClean="0">
                  <a:latin typeface="Meiryo UI" panose="020B0604030504040204" pitchFamily="50" charset="-128"/>
                  <a:ea typeface="Meiryo UI" panose="020B0604030504040204" pitchFamily="50" charset="-128"/>
                </a:rPr>
                <a:t>内容</a:t>
              </a:r>
              <a:endParaRPr kumimoji="1" lang="ja-JP" altLang="en-US" sz="1600" b="1" kern="1200" dirty="0">
                <a:latin typeface="Meiryo UI" panose="020B0604030504040204" pitchFamily="50" charset="-128"/>
                <a:ea typeface="Meiryo UI" panose="020B0604030504040204" pitchFamily="50" charset="-128"/>
              </a:endParaRPr>
            </a:p>
          </p:txBody>
        </p:sp>
        <p:sp>
          <p:nvSpPr>
            <p:cNvPr id="13" name="フリーフォーム 12"/>
            <p:cNvSpPr/>
            <p:nvPr/>
          </p:nvSpPr>
          <p:spPr>
            <a:xfrm>
              <a:off x="1164055" y="3774006"/>
              <a:ext cx="7632000" cy="1260000"/>
            </a:xfrm>
            <a:custGeom>
              <a:avLst/>
              <a:gdLst>
                <a:gd name="connsiteX0" fmla="*/ 202943 w 1217631"/>
                <a:gd name="connsiteY0" fmla="*/ 0 h 7589418"/>
                <a:gd name="connsiteX1" fmla="*/ 1014688 w 1217631"/>
                <a:gd name="connsiteY1" fmla="*/ 0 h 7589418"/>
                <a:gd name="connsiteX2" fmla="*/ 1217631 w 1217631"/>
                <a:gd name="connsiteY2" fmla="*/ 202943 h 7589418"/>
                <a:gd name="connsiteX3" fmla="*/ 1217631 w 1217631"/>
                <a:gd name="connsiteY3" fmla="*/ 7589418 h 7589418"/>
                <a:gd name="connsiteX4" fmla="*/ 1217631 w 1217631"/>
                <a:gd name="connsiteY4" fmla="*/ 7589418 h 7589418"/>
                <a:gd name="connsiteX5" fmla="*/ 0 w 1217631"/>
                <a:gd name="connsiteY5" fmla="*/ 7589418 h 7589418"/>
                <a:gd name="connsiteX6" fmla="*/ 0 w 1217631"/>
                <a:gd name="connsiteY6" fmla="*/ 7589418 h 7589418"/>
                <a:gd name="connsiteX7" fmla="*/ 0 w 1217631"/>
                <a:gd name="connsiteY7" fmla="*/ 202943 h 7589418"/>
                <a:gd name="connsiteX8" fmla="*/ 202943 w 1217631"/>
                <a:gd name="connsiteY8" fmla="*/ 0 h 7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631" h="7589418">
                  <a:moveTo>
                    <a:pt x="1217631" y="1264933"/>
                  </a:moveTo>
                  <a:lnTo>
                    <a:pt x="1217631" y="6324485"/>
                  </a:lnTo>
                  <a:cubicBezTo>
                    <a:pt x="1217631" y="7023084"/>
                    <a:pt x="1203053" y="7589415"/>
                    <a:pt x="1185071" y="7589415"/>
                  </a:cubicBezTo>
                  <a:lnTo>
                    <a:pt x="0" y="7589415"/>
                  </a:lnTo>
                  <a:lnTo>
                    <a:pt x="0" y="7589415"/>
                  </a:lnTo>
                  <a:lnTo>
                    <a:pt x="0" y="3"/>
                  </a:lnTo>
                  <a:lnTo>
                    <a:pt x="0" y="3"/>
                  </a:lnTo>
                  <a:lnTo>
                    <a:pt x="1185071" y="3"/>
                  </a:lnTo>
                  <a:cubicBezTo>
                    <a:pt x="1203053" y="3"/>
                    <a:pt x="1217631" y="566334"/>
                    <a:pt x="1217631" y="1264933"/>
                  </a:cubicBezTo>
                  <a:close/>
                </a:path>
              </a:pathLst>
            </a:custGeom>
          </p:spPr>
          <p:style>
            <a:lnRef idx="2">
              <a:schemeClr val="accent5">
                <a:hueOff val="-4902230"/>
                <a:satOff val="-6819"/>
                <a:lumOff val="-26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67060" rIns="67060" bIns="67061" numCol="1" spcCol="1270" anchor="ctr" anchorCtr="0">
              <a:noAutofit/>
            </a:bodyPr>
            <a:lstStyle/>
            <a:p>
              <a:pPr marL="114300" lvl="1" indent="-114300" algn="l" defTabSz="533400">
                <a:lnSpc>
                  <a:spcPct val="90000"/>
                </a:lnSpc>
                <a:spcBef>
                  <a:spcPct val="0"/>
                </a:spcBef>
                <a:spcAft>
                  <a:spcPct val="15000"/>
                </a:spcAft>
                <a:buChar char="••"/>
              </a:pPr>
              <a:r>
                <a:rPr lang="ja-JP" sz="1400" b="1" kern="1200" dirty="0" smtClean="0">
                  <a:latin typeface="Meiryo UI" panose="020B0604030504040204" pitchFamily="50" charset="-128"/>
                  <a:ea typeface="Meiryo UI" panose="020B0604030504040204" pitchFamily="50" charset="-128"/>
                </a:rPr>
                <a:t>地域のあるべき姿</a:t>
              </a:r>
              <a:r>
                <a:rPr lang="ja-JP" sz="1400" kern="1200" dirty="0" smtClean="0">
                  <a:latin typeface="Meiryo UI" panose="020B0604030504040204" pitchFamily="50" charset="-128"/>
                  <a:ea typeface="Meiryo UI" panose="020B0604030504040204" pitchFamily="50" charset="-128"/>
                </a:rPr>
                <a:t>、地域包括ケアシステムに対する認識</a:t>
              </a:r>
              <a:endParaRPr kumimoji="1" lang="ja-JP" altLang="en-US" sz="1400" kern="1200" dirty="0">
                <a:latin typeface="Meiryo UI" panose="020B0604030504040204" pitchFamily="50" charset="-128"/>
                <a:ea typeface="Meiryo UI" panose="020B0604030504040204" pitchFamily="50" charset="-128"/>
              </a:endParaRPr>
            </a:p>
            <a:p>
              <a:pPr marL="114300" lvl="1" indent="-114300" algn="l" defTabSz="533400">
                <a:lnSpc>
                  <a:spcPct val="90000"/>
                </a:lnSpc>
                <a:spcBef>
                  <a:spcPct val="0"/>
                </a:spcBef>
                <a:spcAft>
                  <a:spcPct val="15000"/>
                </a:spcAft>
                <a:buChar char="••"/>
              </a:pPr>
              <a:r>
                <a:rPr lang="ja-JP" altLang="en-US" sz="1400" kern="1200" dirty="0" smtClean="0">
                  <a:latin typeface="Meiryo UI" panose="020B0604030504040204" pitchFamily="50" charset="-128"/>
                  <a:ea typeface="Meiryo UI" panose="020B0604030504040204" pitchFamily="50" charset="-128"/>
                </a:rPr>
                <a:t>地域包括ケアシステムの構築・推進にむけた具体的な</a:t>
              </a:r>
              <a:r>
                <a:rPr lang="ja-JP" altLang="en-US" sz="1400" b="1" kern="1200" dirty="0" smtClean="0">
                  <a:latin typeface="Meiryo UI" panose="020B0604030504040204" pitchFamily="50" charset="-128"/>
                  <a:ea typeface="Meiryo UI" panose="020B0604030504040204" pitchFamily="50" charset="-128"/>
                </a:rPr>
                <a:t>取り組み、経緯、成果、工夫、促進要因、困難だったこととその対応</a:t>
              </a:r>
              <a:endParaRPr lang="ja-JP" altLang="en-US" sz="1400" b="1" kern="1200" dirty="0">
                <a:latin typeface="Meiryo UI" panose="020B0604030504040204" pitchFamily="50" charset="-128"/>
                <a:ea typeface="Meiryo UI" panose="020B0604030504040204" pitchFamily="50" charset="-128"/>
              </a:endParaRPr>
            </a:p>
            <a:p>
              <a:pPr marL="114300" lvl="1" indent="-114300" algn="l" defTabSz="533400">
                <a:lnSpc>
                  <a:spcPct val="90000"/>
                </a:lnSpc>
                <a:spcBef>
                  <a:spcPct val="0"/>
                </a:spcBef>
                <a:spcAft>
                  <a:spcPct val="15000"/>
                </a:spcAft>
                <a:buChar char="••"/>
              </a:pPr>
              <a:r>
                <a:rPr lang="ja-JP" altLang="en-US" sz="1400" kern="1200" dirty="0" smtClean="0">
                  <a:latin typeface="Meiryo UI" panose="020B0604030504040204" pitchFamily="50" charset="-128"/>
                  <a:ea typeface="Meiryo UI" panose="020B0604030504040204" pitchFamily="50" charset="-128"/>
                </a:rPr>
                <a:t>地域包括ケアシステムの構築・推進の</a:t>
              </a:r>
              <a:r>
                <a:rPr lang="ja-JP" altLang="en-US" sz="1400" b="1" kern="1200" dirty="0" smtClean="0">
                  <a:latin typeface="Meiryo UI" panose="020B0604030504040204" pitchFamily="50" charset="-128"/>
                  <a:ea typeface="Meiryo UI" panose="020B0604030504040204" pitchFamily="50" charset="-128"/>
                </a:rPr>
                <a:t>進捗状況、課題と目指す方向性</a:t>
              </a:r>
              <a:endParaRPr lang="ja-JP" altLang="en-US" sz="1400" b="1" kern="1200" dirty="0">
                <a:latin typeface="Meiryo UI" panose="020B0604030504040204" pitchFamily="50" charset="-128"/>
                <a:ea typeface="Meiryo UI" panose="020B0604030504040204" pitchFamily="50" charset="-128"/>
              </a:endParaRPr>
            </a:p>
            <a:p>
              <a:pPr marL="114300" lvl="1" indent="-114300" algn="l" defTabSz="533400">
                <a:lnSpc>
                  <a:spcPct val="90000"/>
                </a:lnSpc>
                <a:spcBef>
                  <a:spcPct val="0"/>
                </a:spcBef>
                <a:spcAft>
                  <a:spcPct val="15000"/>
                </a:spcAft>
                <a:buChar char="••"/>
              </a:pPr>
              <a:r>
                <a:rPr lang="ja-JP" altLang="en-US" sz="1400" kern="1200" dirty="0" smtClean="0">
                  <a:latin typeface="Meiryo UI" panose="020B0604030504040204" pitchFamily="50" charset="-128"/>
                  <a:ea typeface="Meiryo UI" panose="020B0604030504040204" pitchFamily="50" charset="-128"/>
                </a:rPr>
                <a:t>（関係者が）</a:t>
              </a:r>
              <a:r>
                <a:rPr lang="ja-JP" sz="1400" kern="1200" dirty="0" smtClean="0">
                  <a:latin typeface="Meiryo UI" panose="020B0604030504040204" pitchFamily="50" charset="-128"/>
                  <a:ea typeface="Meiryo UI" panose="020B0604030504040204" pitchFamily="50" charset="-128"/>
                </a:rPr>
                <a:t>保健所保健師</a:t>
              </a:r>
              <a:r>
                <a:rPr lang="ja-JP" altLang="en-US" sz="1400" kern="1200" dirty="0" smtClean="0">
                  <a:latin typeface="Meiryo UI" panose="020B0604030504040204" pitchFamily="50" charset="-128"/>
                  <a:ea typeface="Meiryo UI" panose="020B0604030504040204" pitchFamily="50" charset="-128"/>
                </a:rPr>
                <a:t>に</a:t>
              </a:r>
              <a:r>
                <a:rPr lang="ja-JP" sz="1400" b="1" kern="1200" dirty="0" smtClean="0">
                  <a:latin typeface="Meiryo UI" panose="020B0604030504040204" pitchFamily="50" charset="-128"/>
                  <a:ea typeface="Meiryo UI" panose="020B0604030504040204" pitchFamily="50" charset="-128"/>
                </a:rPr>
                <a:t>期待すること</a:t>
              </a:r>
              <a:r>
                <a:rPr lang="ja-JP" altLang="en-US" sz="1400" kern="1200" dirty="0" smtClean="0">
                  <a:latin typeface="Meiryo UI" panose="020B0604030504040204" pitchFamily="50" charset="-128"/>
                  <a:ea typeface="Meiryo UI" panose="020B0604030504040204" pitchFamily="50" charset="-128"/>
                </a:rPr>
                <a:t>　等</a:t>
              </a:r>
              <a:endParaRPr lang="ja-JP" altLang="en-US" sz="1400" kern="1200" dirty="0">
                <a:latin typeface="Meiryo UI" panose="020B0604030504040204" pitchFamily="50" charset="-128"/>
                <a:ea typeface="Meiryo UI" panose="020B0604030504040204" pitchFamily="50" charset="-128"/>
              </a:endParaRPr>
            </a:p>
          </p:txBody>
        </p:sp>
        <p:sp>
          <p:nvSpPr>
            <p:cNvPr id="14" name="フリーフォーム 13"/>
            <p:cNvSpPr/>
            <p:nvPr/>
          </p:nvSpPr>
          <p:spPr>
            <a:xfrm>
              <a:off x="254577" y="5278200"/>
              <a:ext cx="909479" cy="1299256"/>
            </a:xfrm>
            <a:custGeom>
              <a:avLst/>
              <a:gdLst>
                <a:gd name="connsiteX0" fmla="*/ 0 w 1299255"/>
                <a:gd name="connsiteY0" fmla="*/ 0 h 909478"/>
                <a:gd name="connsiteX1" fmla="*/ 844516 w 1299255"/>
                <a:gd name="connsiteY1" fmla="*/ 0 h 909478"/>
                <a:gd name="connsiteX2" fmla="*/ 1299255 w 1299255"/>
                <a:gd name="connsiteY2" fmla="*/ 454739 h 909478"/>
                <a:gd name="connsiteX3" fmla="*/ 844516 w 1299255"/>
                <a:gd name="connsiteY3" fmla="*/ 909478 h 909478"/>
                <a:gd name="connsiteX4" fmla="*/ 0 w 1299255"/>
                <a:gd name="connsiteY4" fmla="*/ 909478 h 909478"/>
                <a:gd name="connsiteX5" fmla="*/ 454739 w 1299255"/>
                <a:gd name="connsiteY5" fmla="*/ 454739 h 909478"/>
                <a:gd name="connsiteX6" fmla="*/ 0 w 1299255"/>
                <a:gd name="connsiteY6" fmla="*/ 0 h 90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255" h="909478">
                  <a:moveTo>
                    <a:pt x="1299254" y="0"/>
                  </a:moveTo>
                  <a:lnTo>
                    <a:pt x="1299254" y="591161"/>
                  </a:lnTo>
                  <a:lnTo>
                    <a:pt x="649628" y="909478"/>
                  </a:lnTo>
                  <a:lnTo>
                    <a:pt x="1" y="591161"/>
                  </a:lnTo>
                  <a:lnTo>
                    <a:pt x="1" y="0"/>
                  </a:lnTo>
                  <a:lnTo>
                    <a:pt x="649628" y="318317"/>
                  </a:lnTo>
                  <a:lnTo>
                    <a:pt x="1299254" y="0"/>
                  </a:lnTo>
                  <a:close/>
                </a:path>
              </a:pathLst>
            </a:custGeom>
          </p:spPr>
          <p:style>
            <a:lnRef idx="2">
              <a:schemeClr val="accent5">
                <a:hueOff val="-7353344"/>
                <a:satOff val="-10228"/>
                <a:lumOff val="-3922"/>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0161" tIns="464899" rIns="10160" bIns="464900" numCol="1" spcCol="1270" anchor="ctr" anchorCtr="0">
              <a:noAutofit/>
            </a:bodyPr>
            <a:lstStyle/>
            <a:p>
              <a:pPr lvl="0" algn="ctr" defTabSz="711200">
                <a:lnSpc>
                  <a:spcPts val="1400"/>
                </a:lnSpc>
                <a:spcBef>
                  <a:spcPct val="0"/>
                </a:spcBef>
                <a:spcAft>
                  <a:spcPct val="35000"/>
                </a:spcAft>
              </a:pPr>
              <a:endParaRPr kumimoji="1" lang="en-US" altLang="ja-JP" sz="1600" b="1" kern="1200" dirty="0" smtClean="0">
                <a:latin typeface="Meiryo UI" panose="020B0604030504040204" pitchFamily="50" charset="-128"/>
                <a:ea typeface="Meiryo UI" panose="020B0604030504040204" pitchFamily="50" charset="-128"/>
              </a:endParaRPr>
            </a:p>
            <a:p>
              <a:pPr lvl="0" algn="ctr" defTabSz="711200">
                <a:lnSpc>
                  <a:spcPts val="1400"/>
                </a:lnSpc>
                <a:spcBef>
                  <a:spcPct val="0"/>
                </a:spcBef>
                <a:spcAft>
                  <a:spcPct val="35000"/>
                </a:spcAft>
              </a:pPr>
              <a:r>
                <a:rPr kumimoji="1" lang="ja-JP" altLang="en-US" sz="1600" b="1" kern="1200" dirty="0" smtClean="0">
                  <a:latin typeface="Meiryo UI" panose="020B0604030504040204" pitchFamily="50" charset="-128"/>
                  <a:ea typeface="Meiryo UI" panose="020B0604030504040204" pitchFamily="50" charset="-128"/>
                </a:rPr>
                <a:t>分析</a:t>
              </a:r>
              <a:endParaRPr kumimoji="1" lang="en-US" altLang="ja-JP" sz="1600" b="1" kern="1200" dirty="0" smtClean="0">
                <a:latin typeface="Meiryo UI" panose="020B0604030504040204" pitchFamily="50" charset="-128"/>
                <a:ea typeface="Meiryo UI" panose="020B0604030504040204" pitchFamily="50" charset="-128"/>
              </a:endParaRPr>
            </a:p>
            <a:p>
              <a:pPr lvl="0" algn="ctr" defTabSz="711200">
                <a:lnSpc>
                  <a:spcPts val="1400"/>
                </a:lnSpc>
                <a:spcBef>
                  <a:spcPct val="0"/>
                </a:spcBef>
                <a:spcAft>
                  <a:spcPct val="35000"/>
                </a:spcAft>
              </a:pPr>
              <a:r>
                <a:rPr kumimoji="1" lang="ja-JP" altLang="en-US" sz="1600" b="1" kern="1200" dirty="0" smtClean="0">
                  <a:latin typeface="Meiryo UI" panose="020B0604030504040204" pitchFamily="50" charset="-128"/>
                  <a:ea typeface="Meiryo UI" panose="020B0604030504040204" pitchFamily="50" charset="-128"/>
                </a:rPr>
                <a:t>方法</a:t>
              </a:r>
              <a:endParaRPr kumimoji="1" lang="ja-JP" altLang="en-US" sz="1600" b="1" kern="1200" dirty="0">
                <a:latin typeface="Meiryo UI" panose="020B0604030504040204" pitchFamily="50" charset="-128"/>
                <a:ea typeface="Meiryo UI" panose="020B0604030504040204" pitchFamily="50" charset="-128"/>
              </a:endParaRPr>
            </a:p>
          </p:txBody>
        </p:sp>
        <p:sp>
          <p:nvSpPr>
            <p:cNvPr id="15" name="フリーフォーム 14"/>
            <p:cNvSpPr/>
            <p:nvPr/>
          </p:nvSpPr>
          <p:spPr>
            <a:xfrm>
              <a:off x="1164055" y="5176567"/>
              <a:ext cx="7632000" cy="1260000"/>
            </a:xfrm>
            <a:custGeom>
              <a:avLst/>
              <a:gdLst>
                <a:gd name="connsiteX0" fmla="*/ 177501 w 1064985"/>
                <a:gd name="connsiteY0" fmla="*/ 0 h 7589418"/>
                <a:gd name="connsiteX1" fmla="*/ 887484 w 1064985"/>
                <a:gd name="connsiteY1" fmla="*/ 0 h 7589418"/>
                <a:gd name="connsiteX2" fmla="*/ 1064985 w 1064985"/>
                <a:gd name="connsiteY2" fmla="*/ 177501 h 7589418"/>
                <a:gd name="connsiteX3" fmla="*/ 1064985 w 1064985"/>
                <a:gd name="connsiteY3" fmla="*/ 7589418 h 7589418"/>
                <a:gd name="connsiteX4" fmla="*/ 1064985 w 1064985"/>
                <a:gd name="connsiteY4" fmla="*/ 7589418 h 7589418"/>
                <a:gd name="connsiteX5" fmla="*/ 0 w 1064985"/>
                <a:gd name="connsiteY5" fmla="*/ 7589418 h 7589418"/>
                <a:gd name="connsiteX6" fmla="*/ 0 w 1064985"/>
                <a:gd name="connsiteY6" fmla="*/ 7589418 h 7589418"/>
                <a:gd name="connsiteX7" fmla="*/ 0 w 1064985"/>
                <a:gd name="connsiteY7" fmla="*/ 177501 h 7589418"/>
                <a:gd name="connsiteX8" fmla="*/ 177501 w 1064985"/>
                <a:gd name="connsiteY8" fmla="*/ 0 h 7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985" h="7589418">
                  <a:moveTo>
                    <a:pt x="1064985" y="1264930"/>
                  </a:moveTo>
                  <a:lnTo>
                    <a:pt x="1064985" y="6324488"/>
                  </a:lnTo>
                  <a:cubicBezTo>
                    <a:pt x="1064985" y="7023087"/>
                    <a:pt x="1053833" y="7589414"/>
                    <a:pt x="1040077" y="7589414"/>
                  </a:cubicBezTo>
                  <a:lnTo>
                    <a:pt x="0" y="7589414"/>
                  </a:lnTo>
                  <a:lnTo>
                    <a:pt x="0" y="7589414"/>
                  </a:lnTo>
                  <a:lnTo>
                    <a:pt x="0" y="4"/>
                  </a:lnTo>
                  <a:lnTo>
                    <a:pt x="0" y="4"/>
                  </a:lnTo>
                  <a:lnTo>
                    <a:pt x="1040077" y="4"/>
                  </a:lnTo>
                  <a:cubicBezTo>
                    <a:pt x="1053833" y="4"/>
                    <a:pt x="1064985" y="566331"/>
                    <a:pt x="1064985" y="1264930"/>
                  </a:cubicBezTo>
                  <a:close/>
                </a:path>
              </a:pathLst>
            </a:cu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59608" rIns="59608" bIns="59609" numCol="1" spcCol="1270" anchor="ctr" anchorCtr="0">
              <a:noAutofit/>
            </a:bodyPr>
            <a:lstStyle/>
            <a:p>
              <a:pPr marL="114300" lvl="1" indent="-114300" algn="l" defTabSz="533400">
                <a:lnSpc>
                  <a:spcPct val="90000"/>
                </a:lnSpc>
                <a:spcBef>
                  <a:spcPct val="0"/>
                </a:spcBef>
                <a:spcAft>
                  <a:spcPct val="15000"/>
                </a:spcAft>
                <a:buChar char="••"/>
              </a:pPr>
              <a:r>
                <a:rPr lang="ja-JP" altLang="en-US" sz="1400" kern="1200" dirty="0" smtClean="0">
                  <a:latin typeface="Meiryo UI" panose="020B0604030504040204" pitchFamily="50" charset="-128"/>
                  <a:ea typeface="Meiryo UI" panose="020B0604030504040204" pitchFamily="50" charset="-128"/>
                </a:rPr>
                <a:t>連携システム構築の</a:t>
              </a:r>
              <a:r>
                <a:rPr lang="ja-JP" altLang="en-US" sz="1400" b="1" kern="1200" dirty="0" smtClean="0">
                  <a:latin typeface="Meiryo UI" panose="020B0604030504040204" pitchFamily="50" charset="-128"/>
                  <a:ea typeface="Meiryo UI" panose="020B0604030504040204" pitchFamily="50" charset="-128"/>
                </a:rPr>
                <a:t>プロセス</a:t>
              </a:r>
              <a:r>
                <a:rPr lang="ja-JP" altLang="en-US" sz="1400" kern="1200" dirty="0" smtClean="0">
                  <a:latin typeface="Meiryo UI" panose="020B0604030504040204" pitchFamily="50" charset="-128"/>
                  <a:ea typeface="Meiryo UI" panose="020B0604030504040204" pitchFamily="50" charset="-128"/>
                </a:rPr>
                <a:t>、保健所保健師の</a:t>
              </a:r>
              <a:r>
                <a:rPr lang="ja-JP" altLang="en-US" sz="1400" b="1" kern="1200" dirty="0" smtClean="0">
                  <a:latin typeface="Meiryo UI" panose="020B0604030504040204" pitchFamily="50" charset="-128"/>
                  <a:ea typeface="Meiryo UI" panose="020B0604030504040204" pitchFamily="50" charset="-128"/>
                </a:rPr>
                <a:t>役割と推進した事項</a:t>
              </a:r>
              <a:r>
                <a:rPr lang="ja-JP" altLang="en-US" sz="1400" kern="1200" dirty="0" smtClean="0">
                  <a:latin typeface="Meiryo UI" panose="020B0604030504040204" pitchFamily="50" charset="-128"/>
                  <a:ea typeface="Meiryo UI" panose="020B0604030504040204" pitchFamily="50" charset="-128"/>
                </a:rPr>
                <a:t>、</a:t>
              </a:r>
              <a:r>
                <a:rPr lang="ja-JP" altLang="en-US" sz="1400" b="1" kern="1200" dirty="0" smtClean="0">
                  <a:latin typeface="Meiryo UI" panose="020B0604030504040204" pitchFamily="50" charset="-128"/>
                  <a:ea typeface="Meiryo UI" panose="020B0604030504040204" pitchFamily="50" charset="-128"/>
                </a:rPr>
                <a:t>課題</a:t>
              </a:r>
              <a:r>
                <a:rPr lang="ja-JP" altLang="en-US" sz="1400" kern="1200" dirty="0" smtClean="0">
                  <a:latin typeface="Meiryo UI" panose="020B0604030504040204" pitchFamily="50" charset="-128"/>
                  <a:ea typeface="Meiryo UI" panose="020B0604030504040204" pitchFamily="50" charset="-128"/>
                </a:rPr>
                <a:t>について抽出した。</a:t>
              </a:r>
              <a:endParaRPr kumimoji="1" lang="ja-JP" altLang="en-US" sz="1400" kern="1200" dirty="0">
                <a:latin typeface="Meiryo UI" panose="020B0604030504040204" pitchFamily="50" charset="-128"/>
                <a:ea typeface="Meiryo UI" panose="020B0604030504040204" pitchFamily="50" charset="-128"/>
              </a:endParaRPr>
            </a:p>
            <a:p>
              <a:pPr marL="114300" lvl="1" indent="-114300" algn="l" defTabSz="533400">
                <a:lnSpc>
                  <a:spcPct val="90000"/>
                </a:lnSpc>
                <a:spcBef>
                  <a:spcPct val="0"/>
                </a:spcBef>
                <a:spcAft>
                  <a:spcPct val="15000"/>
                </a:spcAft>
                <a:buChar char="••"/>
              </a:pPr>
              <a:r>
                <a:rPr lang="ja-JP" sz="1400" kern="1200" dirty="0" smtClean="0">
                  <a:latin typeface="Meiryo UI" panose="020B0604030504040204" pitchFamily="50" charset="-128"/>
                  <a:ea typeface="Meiryo UI" panose="020B0604030504040204" pitchFamily="50" charset="-128"/>
                </a:rPr>
                <a:t>抽出したデータのうち令和元年度に作成した「連携段階における機能と</a:t>
              </a:r>
              <a:r>
                <a:rPr lang="en-US" sz="1400" kern="1200" dirty="0" smtClean="0">
                  <a:latin typeface="Meiryo UI" panose="020B0604030504040204" pitchFamily="50" charset="-128"/>
                  <a:ea typeface="Meiryo UI" panose="020B0604030504040204" pitchFamily="50" charset="-128"/>
                </a:rPr>
                <a:t>8</a:t>
              </a:r>
              <a:r>
                <a:rPr lang="ja-JP" sz="1400" kern="1200" dirty="0" err="1" smtClean="0">
                  <a:latin typeface="Meiryo UI" panose="020B0604030504040204" pitchFamily="50" charset="-128"/>
                  <a:ea typeface="Meiryo UI" panose="020B0604030504040204" pitchFamily="50" charset="-128"/>
                </a:rPr>
                <a:t>つの</a:t>
              </a:r>
              <a:r>
                <a:rPr lang="ja-JP" sz="1400" kern="1200" dirty="0" smtClean="0">
                  <a:latin typeface="Meiryo UI" panose="020B0604030504040204" pitchFamily="50" charset="-128"/>
                  <a:ea typeface="Meiryo UI" panose="020B0604030504040204" pitchFamily="50" charset="-128"/>
                </a:rPr>
                <a:t>ステップ」「連携構築の段階と行政保健師の取組み例」を用いて、</a:t>
              </a:r>
              <a:r>
                <a:rPr lang="ja-JP" sz="1400" b="1" kern="1200" dirty="0" smtClean="0">
                  <a:latin typeface="Meiryo UI" panose="020B0604030504040204" pitchFamily="50" charset="-128"/>
                  <a:ea typeface="Meiryo UI" panose="020B0604030504040204" pitchFamily="50" charset="-128"/>
                </a:rPr>
                <a:t>保健所保健師の役割</a:t>
              </a:r>
              <a:r>
                <a:rPr lang="ja-JP" sz="1400" b="0" kern="1200" dirty="0" smtClean="0">
                  <a:latin typeface="Meiryo UI" panose="020B0604030504040204" pitchFamily="50" charset="-128"/>
                  <a:ea typeface="Meiryo UI" panose="020B0604030504040204" pitchFamily="50" charset="-128"/>
                </a:rPr>
                <a:t>を整理</a:t>
              </a:r>
              <a:r>
                <a:rPr lang="ja-JP" sz="1400" kern="1200" dirty="0" smtClean="0">
                  <a:latin typeface="Meiryo UI" panose="020B0604030504040204" pitchFamily="50" charset="-128"/>
                  <a:ea typeface="Meiryo UI" panose="020B0604030504040204" pitchFamily="50" charset="-128"/>
                </a:rPr>
                <a:t>し</a:t>
              </a:r>
              <a:r>
                <a:rPr lang="ja-JP" altLang="en-US" sz="1400" kern="1200" dirty="0" smtClean="0">
                  <a:latin typeface="Meiryo UI" panose="020B0604030504040204" pitchFamily="50" charset="-128"/>
                  <a:ea typeface="Meiryo UI" panose="020B0604030504040204" pitchFamily="50" charset="-128"/>
                </a:rPr>
                <a:t>た。</a:t>
              </a:r>
              <a:endParaRPr kumimoji="1" lang="ja-JP" altLang="en-US" sz="1400" kern="1200" dirty="0">
                <a:latin typeface="Meiryo UI" panose="020B0604030504040204" pitchFamily="50" charset="-128"/>
                <a:ea typeface="Meiryo UI" panose="020B0604030504040204" pitchFamily="50" charset="-128"/>
              </a:endParaRPr>
            </a:p>
            <a:p>
              <a:pPr marL="114300" lvl="1" indent="-114300" algn="l" defTabSz="533400">
                <a:lnSpc>
                  <a:spcPct val="90000"/>
                </a:lnSpc>
                <a:spcBef>
                  <a:spcPct val="0"/>
                </a:spcBef>
                <a:spcAft>
                  <a:spcPct val="15000"/>
                </a:spcAft>
                <a:buChar char="••"/>
              </a:pPr>
              <a:r>
                <a:rPr lang="ja-JP" sz="1400" kern="1200" dirty="0" smtClean="0">
                  <a:latin typeface="Meiryo UI" panose="020B0604030504040204" pitchFamily="50" charset="-128"/>
                  <a:ea typeface="Meiryo UI" panose="020B0604030504040204" pitchFamily="50" charset="-128"/>
                </a:rPr>
                <a:t>連携システム構築の</a:t>
              </a:r>
              <a:r>
                <a:rPr lang="ja-JP" sz="1400" b="1" kern="1200" dirty="0" smtClean="0">
                  <a:latin typeface="Meiryo UI" panose="020B0604030504040204" pitchFamily="50" charset="-128"/>
                  <a:ea typeface="Meiryo UI" panose="020B0604030504040204" pitchFamily="50" charset="-128"/>
                </a:rPr>
                <a:t>促進要因と課題</a:t>
              </a:r>
              <a:r>
                <a:rPr lang="ja-JP" sz="1400" kern="1200" dirty="0" smtClean="0">
                  <a:latin typeface="Meiryo UI" panose="020B0604030504040204" pitchFamily="50" charset="-128"/>
                  <a:ea typeface="Meiryo UI" panose="020B0604030504040204" pitchFamily="50" charset="-128"/>
                </a:rPr>
                <a:t>や、</a:t>
              </a:r>
              <a:r>
                <a:rPr lang="ja-JP" sz="1400" b="1" kern="1200" dirty="0" smtClean="0">
                  <a:latin typeface="Meiryo UI" panose="020B0604030504040204" pitchFamily="50" charset="-128"/>
                  <a:ea typeface="Meiryo UI" panose="020B0604030504040204" pitchFamily="50" charset="-128"/>
                </a:rPr>
                <a:t>県本庁・市町村保健師・関係者の役割</a:t>
              </a:r>
              <a:r>
                <a:rPr lang="ja-JP" sz="1400" kern="1200" dirty="0" smtClean="0">
                  <a:latin typeface="Meiryo UI" panose="020B0604030504040204" pitchFamily="50" charset="-128"/>
                  <a:ea typeface="Meiryo UI" panose="020B0604030504040204" pitchFamily="50" charset="-128"/>
                </a:rPr>
                <a:t>も整理した。</a:t>
              </a:r>
              <a:endParaRPr kumimoji="1" lang="ja-JP" altLang="en-US" sz="1400" kern="1200" dirty="0">
                <a:latin typeface="Meiryo UI" panose="020B0604030504040204" pitchFamily="50" charset="-128"/>
                <a:ea typeface="Meiryo UI" panose="020B0604030504040204" pitchFamily="50" charset="-128"/>
              </a:endParaRPr>
            </a:p>
          </p:txBody>
        </p:sp>
      </p:grpSp>
      <p:sp>
        <p:nvSpPr>
          <p:cNvPr id="6" name="スライド番号プレースホルダー 2"/>
          <p:cNvSpPr>
            <a:spLocks noGrp="1"/>
          </p:cNvSpPr>
          <p:nvPr>
            <p:ph type="sldNum" sz="quarter" idx="12"/>
          </p:nvPr>
        </p:nvSpPr>
        <p:spPr>
          <a:xfrm>
            <a:off x="6457950" y="6356353"/>
            <a:ext cx="2057400" cy="365125"/>
          </a:xfrm>
        </p:spPr>
        <p:txBody>
          <a:bodyPr/>
          <a:lstStyle/>
          <a:p>
            <a:fld id="{39120F6A-5BAE-4860-9898-38BC5CBC6A99}" type="slidenum">
              <a:rPr kumimoji="1" lang="ja-JP" altLang="en-US" smtClean="0"/>
              <a:t>2</a:t>
            </a:fld>
            <a:endParaRPr kumimoji="1" lang="ja-JP" altLang="en-US" dirty="0"/>
          </a:p>
        </p:txBody>
      </p:sp>
      <p:sp>
        <p:nvSpPr>
          <p:cNvPr id="2" name="フッター プレースホルダー 1"/>
          <p:cNvSpPr>
            <a:spLocks noGrp="1"/>
          </p:cNvSpPr>
          <p:nvPr>
            <p:ph type="ftr" sz="quarter" idx="11"/>
          </p:nvPr>
        </p:nvSpPr>
        <p:spPr>
          <a:xfrm>
            <a:off x="3028950" y="6408605"/>
            <a:ext cx="3086100" cy="365125"/>
          </a:xfrm>
        </p:spPr>
        <p:txBody>
          <a:bodyPr/>
          <a:lstStyle/>
          <a:p>
            <a:r>
              <a:rPr kumimoji="1" lang="en-US" altLang="zh-TW" sz="800" dirty="0" smtClean="0"/>
              <a:t>&lt;</a:t>
            </a:r>
            <a:r>
              <a:rPr kumimoji="1" lang="zh-TW" altLang="en-US" sz="800" dirty="0" smtClean="0"/>
              <a:t>公益社団法人　日本看護協会</a:t>
            </a:r>
            <a:r>
              <a:rPr kumimoji="1" lang="en-US" altLang="zh-TW" sz="800" dirty="0" smtClean="0"/>
              <a:t>&gt;</a:t>
            </a:r>
            <a:endParaRPr kumimoji="1" lang="ja-JP" altLang="en-US" sz="800" dirty="0"/>
          </a:p>
        </p:txBody>
      </p:sp>
      <p:pic>
        <p:nvPicPr>
          <p:cNvPr id="5" name="210826_1050">
            <a:hlinkClick r:id="" action="ppaction://media"/>
          </p:cNvPr>
          <p:cNvPicPr>
            <a:picLocks noChangeAspect="1"/>
          </p:cNvPicPr>
          <p:nvPr>
            <a:audioFile r:link="rId1"/>
            <p:extLst>
              <p:ext uri="{DAA4B4D4-6D71-4841-9C94-3DE7FCFB9230}">
                <p14:media xmlns:p14="http://schemas.microsoft.com/office/powerpoint/2010/main" r:embed="rId2">
                  <p14:trim st="236000" end="1.1797004166E6"/>
                </p14:media>
              </p:ext>
            </p:extLst>
          </p:nvPr>
        </p:nvPicPr>
        <p:blipFill>
          <a:blip r:embed="rId5"/>
          <a:stretch>
            <a:fillRect/>
          </a:stretch>
        </p:blipFill>
        <p:spPr>
          <a:xfrm>
            <a:off x="8326808" y="5995549"/>
            <a:ext cx="609600" cy="609600"/>
          </a:xfrm>
          <a:prstGeom prst="rect">
            <a:avLst/>
          </a:prstGeom>
        </p:spPr>
      </p:pic>
    </p:spTree>
    <p:extLst>
      <p:ext uri="{BB962C8B-B14F-4D97-AF65-F5344CB8AC3E}">
        <p14:creationId xmlns:p14="http://schemas.microsoft.com/office/powerpoint/2010/main" val="1307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9120F6A-5BAE-4860-9898-38BC5CBC6A99}" type="slidenum">
              <a:rPr kumimoji="1" lang="ja-JP" altLang="en-US" smtClean="0"/>
              <a:t>3</a:t>
            </a:fld>
            <a:endParaRPr kumimoji="1" lang="ja-JP" altLang="en-US"/>
          </a:p>
        </p:txBody>
      </p:sp>
      <p:graphicFrame>
        <p:nvGraphicFramePr>
          <p:cNvPr id="3" name="図表 2"/>
          <p:cNvGraphicFramePr/>
          <p:nvPr>
            <p:extLst>
              <p:ext uri="{D42A27DB-BD31-4B8C-83A1-F6EECF244321}">
                <p14:modId xmlns:p14="http://schemas.microsoft.com/office/powerpoint/2010/main" val="2385902616"/>
              </p:ext>
            </p:extLst>
          </p:nvPr>
        </p:nvGraphicFramePr>
        <p:xfrm>
          <a:off x="581714" y="494682"/>
          <a:ext cx="8766567" cy="6480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対角する 2 つの角を丸めた四角形 6"/>
          <p:cNvSpPr/>
          <p:nvPr/>
        </p:nvSpPr>
        <p:spPr>
          <a:xfrm>
            <a:off x="195964" y="738322"/>
            <a:ext cx="2897123" cy="1948138"/>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r>
              <a:rPr lang="ja-JP" altLang="en-US" sz="1400" dirty="0" smtClean="0">
                <a:solidFill>
                  <a:srgbClr val="FF9933"/>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予算</a:t>
            </a:r>
            <a:r>
              <a:rPr lang="ja-JP" altLang="en-US" sz="1400" dirty="0">
                <a:solidFill>
                  <a:schemeClr val="tx1"/>
                </a:solidFill>
                <a:latin typeface="Meiryo UI" panose="020B0604030504040204" pitchFamily="50" charset="-128"/>
                <a:ea typeface="Meiryo UI" panose="020B0604030504040204" pitchFamily="50" charset="-128"/>
              </a:rPr>
              <a:t>や人員を確保し事業計画</a:t>
            </a:r>
            <a:r>
              <a:rPr lang="ja-JP" altLang="en-US" sz="1400" dirty="0" smtClean="0">
                <a:solidFill>
                  <a:schemeClr val="tx1"/>
                </a:solidFill>
                <a:latin typeface="Meiryo UI" panose="020B0604030504040204" pitchFamily="50" charset="-128"/>
                <a:ea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策定</a:t>
            </a:r>
            <a:endParaRPr lang="ja-JP" altLang="en-US" sz="1400" dirty="0">
              <a:solidFill>
                <a:schemeClr val="tx1"/>
              </a:solidFill>
              <a:latin typeface="Meiryo UI" panose="020B0604030504040204" pitchFamily="50" charset="-128"/>
              <a:ea typeface="Meiryo UI" panose="020B0604030504040204" pitchFamily="50" charset="-128"/>
            </a:endParaRPr>
          </a:p>
          <a:p>
            <a:pPr lvl="0">
              <a:spcAft>
                <a:spcPts val="1000"/>
              </a:spcAft>
            </a:pPr>
            <a:r>
              <a:rPr lang="ja-JP" altLang="en-US" sz="1400" dirty="0">
                <a:solidFill>
                  <a:srgbClr val="FF9933"/>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事業化</a:t>
            </a:r>
            <a:r>
              <a:rPr lang="ja-JP" altLang="en-US" sz="1400" dirty="0">
                <a:solidFill>
                  <a:schemeClr val="tx1"/>
                </a:solidFill>
                <a:latin typeface="Meiryo UI" panose="020B0604030504040204" pitchFamily="50" charset="-128"/>
                <a:ea typeface="Meiryo UI" panose="020B0604030504040204" pitchFamily="50" charset="-128"/>
              </a:rPr>
              <a:t>・施策化を主となって先導</a:t>
            </a:r>
          </a:p>
          <a:p>
            <a:pPr lvl="0"/>
            <a:r>
              <a:rPr lang="ja-JP" altLang="en-US" sz="1400" dirty="0">
                <a:solidFill>
                  <a:srgbClr val="FF9933"/>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サービス</a:t>
            </a:r>
            <a:r>
              <a:rPr lang="ja-JP" altLang="en-US" sz="1400" dirty="0">
                <a:solidFill>
                  <a:schemeClr val="tx1"/>
                </a:solidFill>
                <a:latin typeface="Meiryo UI" panose="020B0604030504040204" pitchFamily="50" charset="-128"/>
                <a:ea typeface="Meiryo UI" panose="020B0604030504040204" pitchFamily="50" charset="-128"/>
              </a:rPr>
              <a:t>の</a:t>
            </a:r>
            <a:r>
              <a:rPr lang="ja-JP" altLang="ja-JP" sz="1400" dirty="0">
                <a:solidFill>
                  <a:schemeClr val="tx1"/>
                </a:solidFill>
                <a:latin typeface="Meiryo UI" panose="020B0604030504040204" pitchFamily="50" charset="-128"/>
                <a:ea typeface="Meiryo UI" panose="020B0604030504040204" pitchFamily="50" charset="-128"/>
              </a:rPr>
              <a:t>評価を定期的に行い</a:t>
            </a:r>
            <a:r>
              <a:rPr lang="ja-JP" altLang="ja-JP" sz="1400" dirty="0" smtClean="0">
                <a:solidFill>
                  <a:schemeClr val="tx1"/>
                </a:solidFill>
                <a:latin typeface="Meiryo UI" panose="020B0604030504040204" pitchFamily="50" charset="-128"/>
                <a:ea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PDCA</a:t>
            </a:r>
            <a:r>
              <a:rPr lang="ja-JP" altLang="ja-JP" sz="1400" dirty="0" smtClean="0">
                <a:solidFill>
                  <a:schemeClr val="tx1"/>
                </a:solidFill>
                <a:latin typeface="Meiryo UI" panose="020B0604030504040204" pitchFamily="50" charset="-128"/>
                <a:ea typeface="Meiryo UI" panose="020B0604030504040204" pitchFamily="50" charset="-128"/>
              </a:rPr>
              <a:t>サイクル</a:t>
            </a:r>
            <a:r>
              <a:rPr lang="ja-JP" altLang="ja-JP" sz="1400" dirty="0">
                <a:solidFill>
                  <a:schemeClr val="tx1"/>
                </a:solidFill>
                <a:latin typeface="Meiryo UI" panose="020B0604030504040204" pitchFamily="50" charset="-128"/>
                <a:ea typeface="Meiryo UI" panose="020B0604030504040204" pitchFamily="50" charset="-128"/>
              </a:rPr>
              <a:t>を効果的</a:t>
            </a:r>
            <a:r>
              <a:rPr lang="ja-JP" altLang="en-US" sz="1400" dirty="0">
                <a:solidFill>
                  <a:schemeClr val="tx1"/>
                </a:solidFill>
                <a:latin typeface="Meiryo UI" panose="020B0604030504040204" pitchFamily="50" charset="-128"/>
                <a:ea typeface="Meiryo UI" panose="020B0604030504040204" pitchFamily="50" charset="-128"/>
              </a:rPr>
              <a:t>に実行</a:t>
            </a:r>
          </a:p>
          <a:p>
            <a:pPr lvl="0"/>
            <a:r>
              <a:rPr lang="ja-JP" altLang="en-US" sz="1400" dirty="0">
                <a:solidFill>
                  <a:srgbClr val="FF9933"/>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目標</a:t>
            </a:r>
            <a:r>
              <a:rPr lang="ja-JP" altLang="en-US" sz="1400" dirty="0">
                <a:solidFill>
                  <a:schemeClr val="tx1"/>
                </a:solidFill>
                <a:latin typeface="Meiryo UI" panose="020B0604030504040204" pitchFamily="50" charset="-128"/>
                <a:ea typeface="Meiryo UI" panose="020B0604030504040204" pitchFamily="50" charset="-128"/>
              </a:rPr>
              <a:t>と評価</a:t>
            </a:r>
            <a:r>
              <a:rPr lang="ja-JP" altLang="en-US" sz="1400" dirty="0" smtClean="0">
                <a:solidFill>
                  <a:schemeClr val="tx1"/>
                </a:solidFill>
                <a:latin typeface="Meiryo UI" panose="020B0604030504040204" pitchFamily="50" charset="-128"/>
                <a:ea typeface="Meiryo UI" panose="020B0604030504040204" pitchFamily="50" charset="-128"/>
              </a:rPr>
              <a:t>指標を明確</a:t>
            </a:r>
            <a:r>
              <a:rPr lang="ja-JP" altLang="en-US" sz="1400" dirty="0">
                <a:solidFill>
                  <a:schemeClr val="tx1"/>
                </a:solidFill>
                <a:latin typeface="Meiryo UI" panose="020B0604030504040204" pitchFamily="50" charset="-128"/>
                <a:ea typeface="Meiryo UI" panose="020B0604030504040204" pitchFamily="50" charset="-128"/>
              </a:rPr>
              <a:t>に決定</a:t>
            </a:r>
          </a:p>
        </p:txBody>
      </p:sp>
      <p:sp>
        <p:nvSpPr>
          <p:cNvPr id="8" name="タイトル 1"/>
          <p:cNvSpPr txBox="1">
            <a:spLocks/>
          </p:cNvSpPr>
          <p:nvPr/>
        </p:nvSpPr>
        <p:spPr>
          <a:xfrm>
            <a:off x="254578" y="135278"/>
            <a:ext cx="8356854" cy="46323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latin typeface="Meiryo UI" panose="020B0604030504040204" pitchFamily="50" charset="-128"/>
                <a:ea typeface="Meiryo UI" panose="020B0604030504040204" pitchFamily="50" charset="-128"/>
              </a:rPr>
              <a:t>保健医療福祉連携システムの構築段階と</a:t>
            </a:r>
            <a:r>
              <a:rPr lang="ja-JP" altLang="en-US" sz="2400" b="1" dirty="0">
                <a:latin typeface="Meiryo UI" panose="020B0604030504040204" pitchFamily="50" charset="-128"/>
                <a:ea typeface="Meiryo UI" panose="020B0604030504040204" pitchFamily="50" charset="-128"/>
              </a:rPr>
              <a:t>保健所保健師の役割</a:t>
            </a:r>
            <a:endParaRPr lang="en-US" altLang="ja-JP" sz="2400" b="1" dirty="0">
              <a:latin typeface="Meiryo UI" panose="020B0604030504040204" pitchFamily="50" charset="-128"/>
              <a:ea typeface="Meiryo UI" panose="020B0604030504040204" pitchFamily="50" charset="-128"/>
            </a:endParaRPr>
          </a:p>
          <a:p>
            <a:pPr algn="ctr"/>
            <a:endParaRPr lang="en-US" altLang="ja-JP" sz="2400" b="1" dirty="0" smtClean="0"/>
          </a:p>
        </p:txBody>
      </p:sp>
      <p:cxnSp>
        <p:nvCxnSpPr>
          <p:cNvPr id="14" name="直線コネクタ 13"/>
          <p:cNvCxnSpPr/>
          <p:nvPr/>
        </p:nvCxnSpPr>
        <p:spPr>
          <a:xfrm>
            <a:off x="254578" y="598517"/>
            <a:ext cx="856557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2936887" y="2142921"/>
            <a:ext cx="254652" cy="310164"/>
          </a:xfrm>
          <a:prstGeom prst="roundRect">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角丸四角形 14"/>
          <p:cNvSpPr/>
          <p:nvPr/>
        </p:nvSpPr>
        <p:spPr>
          <a:xfrm>
            <a:off x="4741639" y="2142921"/>
            <a:ext cx="254652" cy="310164"/>
          </a:xfrm>
          <a:prstGeom prst="roundRect">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角丸四角形 15"/>
          <p:cNvSpPr/>
          <p:nvPr/>
        </p:nvSpPr>
        <p:spPr>
          <a:xfrm>
            <a:off x="2936887" y="3962051"/>
            <a:ext cx="254652" cy="310164"/>
          </a:xfrm>
          <a:prstGeom prst="roundRect">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角丸四角形 16"/>
          <p:cNvSpPr/>
          <p:nvPr/>
        </p:nvSpPr>
        <p:spPr>
          <a:xfrm>
            <a:off x="4776364" y="4025308"/>
            <a:ext cx="254652" cy="310164"/>
          </a:xfrm>
          <a:prstGeom prst="roundRect">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対角する 2 つの角を丸めた四角形 17"/>
          <p:cNvSpPr/>
          <p:nvPr/>
        </p:nvSpPr>
        <p:spPr>
          <a:xfrm>
            <a:off x="2790752" y="1990193"/>
            <a:ext cx="1758989" cy="1265732"/>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lnSpc>
                <a:spcPct val="150000"/>
              </a:lnSpc>
            </a:pPr>
            <a:r>
              <a:rPr lang="ja-JP" altLang="en-US" sz="1600" b="1" dirty="0">
                <a:solidFill>
                  <a:schemeClr val="bg1"/>
                </a:solidFill>
                <a:latin typeface="Meiryo UI" panose="020B0604030504040204" pitchFamily="50" charset="-128"/>
                <a:ea typeface="Meiryo UI" panose="020B0604030504040204" pitchFamily="50" charset="-128"/>
              </a:rPr>
              <a:t>４　サービス</a:t>
            </a:r>
            <a:r>
              <a:rPr lang="ja-JP" altLang="en-US" sz="1600" b="1" dirty="0" smtClean="0">
                <a:solidFill>
                  <a:schemeClr val="bg1"/>
                </a:solidFill>
                <a:latin typeface="Meiryo UI" panose="020B0604030504040204" pitchFamily="50" charset="-128"/>
                <a:ea typeface="Meiryo UI" panose="020B0604030504040204" pitchFamily="50" charset="-128"/>
              </a:rPr>
              <a:t>提供</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lvl="0">
              <a:lnSpc>
                <a:spcPct val="150000"/>
              </a:lnSpc>
            </a:pPr>
            <a:r>
              <a:rPr lang="en-US" altLang="ja-JP" sz="1600" b="1" dirty="0">
                <a:solidFill>
                  <a:schemeClr val="bg1"/>
                </a:solidFill>
                <a:latin typeface="Meiryo UI" panose="020B0604030504040204" pitchFamily="50" charset="-128"/>
                <a:ea typeface="Meiryo UI" panose="020B0604030504040204" pitchFamily="50" charset="-128"/>
              </a:rPr>
              <a:t> </a:t>
            </a:r>
            <a:r>
              <a:rPr lang="en-US" altLang="ja-JP" sz="1600" b="1" dirty="0" smtClean="0">
                <a:solidFill>
                  <a:schemeClr val="bg1"/>
                </a:solidFill>
                <a:latin typeface="Meiryo UI" panose="020B0604030504040204" pitchFamily="50" charset="-128"/>
                <a:ea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rPr>
              <a:t>体制</a:t>
            </a:r>
            <a:r>
              <a:rPr lang="ja-JP" altLang="en-US" sz="1600" b="1" dirty="0">
                <a:solidFill>
                  <a:schemeClr val="bg1"/>
                </a:solidFill>
                <a:latin typeface="Meiryo UI" panose="020B0604030504040204" pitchFamily="50" charset="-128"/>
                <a:ea typeface="Meiryo UI" panose="020B0604030504040204" pitchFamily="50" charset="-128"/>
              </a:rPr>
              <a:t>の運用・　</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lvl="0">
              <a:lnSpc>
                <a:spcPct val="150000"/>
              </a:lnSpc>
            </a:pPr>
            <a:r>
              <a:rPr lang="en-US" altLang="ja-JP" sz="1600" b="1" dirty="0">
                <a:solidFill>
                  <a:schemeClr val="bg1"/>
                </a:solidFill>
                <a:latin typeface="Meiryo UI" panose="020B0604030504040204" pitchFamily="50" charset="-128"/>
                <a:ea typeface="Meiryo UI" panose="020B0604030504040204" pitchFamily="50" charset="-128"/>
              </a:rPr>
              <a:t> </a:t>
            </a:r>
            <a:r>
              <a:rPr lang="en-US" altLang="ja-JP" sz="1600" b="1" dirty="0" smtClean="0">
                <a:solidFill>
                  <a:schemeClr val="bg1"/>
                </a:solidFill>
                <a:latin typeface="Meiryo UI" panose="020B0604030504040204" pitchFamily="50" charset="-128"/>
                <a:ea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rPr>
              <a:t>評価</a:t>
            </a:r>
            <a:r>
              <a:rPr lang="ja-JP" altLang="en-US" sz="1600" b="1" dirty="0">
                <a:solidFill>
                  <a:schemeClr val="bg1"/>
                </a:solidFill>
                <a:latin typeface="Meiryo UI" panose="020B0604030504040204" pitchFamily="50" charset="-128"/>
                <a:ea typeface="Meiryo UI" panose="020B0604030504040204" pitchFamily="50" charset="-128"/>
              </a:rPr>
              <a:t>・改善</a:t>
            </a:r>
            <a:endParaRPr lang="ja-JP" altLang="en-US" sz="1600" dirty="0">
              <a:solidFill>
                <a:schemeClr val="bg1"/>
              </a:solidFill>
            </a:endParaRPr>
          </a:p>
        </p:txBody>
      </p:sp>
      <p:sp>
        <p:nvSpPr>
          <p:cNvPr id="19" name="対角する 2 つの角を丸めた四角形 18"/>
          <p:cNvSpPr/>
          <p:nvPr/>
        </p:nvSpPr>
        <p:spPr>
          <a:xfrm>
            <a:off x="4601365" y="1811391"/>
            <a:ext cx="1758989" cy="1265732"/>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lnSpc>
                <a:spcPct val="150000"/>
              </a:lnSpc>
            </a:pPr>
            <a:r>
              <a:rPr lang="ja-JP" altLang="en-US" sz="1600" b="1" dirty="0">
                <a:solidFill>
                  <a:schemeClr val="bg1"/>
                </a:solidFill>
                <a:latin typeface="Meiryo UI" panose="020B0604030504040204" pitchFamily="50" charset="-128"/>
                <a:ea typeface="Meiryo UI" panose="020B0604030504040204" pitchFamily="50" charset="-128"/>
              </a:rPr>
              <a:t>１　実態把握・</a:t>
            </a:r>
          </a:p>
          <a:p>
            <a:pPr lvl="0">
              <a:lnSpc>
                <a:spcPct val="150000"/>
              </a:lnSpc>
            </a:pPr>
            <a:r>
              <a:rPr lang="ja-JP" altLang="en-US" sz="1600" b="1" dirty="0">
                <a:solidFill>
                  <a:schemeClr val="bg1"/>
                </a:solidFill>
                <a:latin typeface="Meiryo UI" panose="020B0604030504040204" pitchFamily="50" charset="-128"/>
                <a:ea typeface="Meiryo UI" panose="020B0604030504040204" pitchFamily="50" charset="-128"/>
              </a:rPr>
              <a:t> 　　課題集約</a:t>
            </a:r>
          </a:p>
        </p:txBody>
      </p:sp>
      <p:sp>
        <p:nvSpPr>
          <p:cNvPr id="20" name="対角する 2 つの角を丸めた四角形 19"/>
          <p:cNvSpPr/>
          <p:nvPr/>
        </p:nvSpPr>
        <p:spPr>
          <a:xfrm>
            <a:off x="2789813" y="3849595"/>
            <a:ext cx="1811552" cy="1265732"/>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lnSpc>
                <a:spcPct val="150000"/>
              </a:lnSpc>
            </a:pPr>
            <a:r>
              <a:rPr lang="ja-JP" altLang="en-US" sz="1600" b="1" dirty="0">
                <a:solidFill>
                  <a:schemeClr val="bg1"/>
                </a:solidFill>
                <a:latin typeface="Meiryo UI" panose="020B0604030504040204" pitchFamily="50" charset="-128"/>
                <a:ea typeface="Meiryo UI" panose="020B0604030504040204" pitchFamily="50" charset="-128"/>
              </a:rPr>
              <a:t>３　</a:t>
            </a:r>
            <a:r>
              <a:rPr lang="ja-JP" altLang="en-US" sz="1600" b="1" dirty="0" smtClean="0">
                <a:solidFill>
                  <a:schemeClr val="bg1"/>
                </a:solidFill>
                <a:latin typeface="Meiryo UI" panose="020B0604030504040204" pitchFamily="50" charset="-128"/>
                <a:ea typeface="Meiryo UI" panose="020B0604030504040204" pitchFamily="50" charset="-128"/>
              </a:rPr>
              <a:t>サービス提供</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lvl="0">
              <a:lnSpc>
                <a:spcPct val="150000"/>
              </a:lnSpc>
            </a:pPr>
            <a:r>
              <a:rPr lang="ja-JP" altLang="en-US" sz="1600" b="1" dirty="0">
                <a:solidFill>
                  <a:schemeClr val="bg1"/>
                </a:solidFill>
                <a:latin typeface="Meiryo UI" panose="020B0604030504040204" pitchFamily="50" charset="-128"/>
                <a:ea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rPr>
              <a:t>　体制</a:t>
            </a:r>
            <a:r>
              <a:rPr lang="ja-JP" altLang="en-US" sz="1600" b="1" dirty="0">
                <a:solidFill>
                  <a:schemeClr val="bg1"/>
                </a:solidFill>
                <a:latin typeface="Meiryo UI" panose="020B0604030504040204" pitchFamily="50" charset="-128"/>
                <a:ea typeface="Meiryo UI" panose="020B0604030504040204" pitchFamily="50" charset="-128"/>
              </a:rPr>
              <a:t>の整備</a:t>
            </a:r>
            <a:r>
              <a:rPr lang="ja-JP" altLang="en-US" sz="1600" b="1" dirty="0" smtClean="0">
                <a:solidFill>
                  <a:schemeClr val="bg1"/>
                </a:solidFill>
                <a:latin typeface="Meiryo UI" panose="020B0604030504040204" pitchFamily="50" charset="-128"/>
                <a:ea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lvl="0">
              <a:lnSpc>
                <a:spcPct val="150000"/>
              </a:lnSpc>
            </a:pPr>
            <a:r>
              <a:rPr lang="ja-JP" altLang="en-US" sz="1600" b="1" dirty="0" smtClean="0">
                <a:solidFill>
                  <a:schemeClr val="bg1"/>
                </a:solidFill>
                <a:latin typeface="Meiryo UI" panose="020B0604030504040204" pitchFamily="50" charset="-128"/>
                <a:ea typeface="Meiryo UI" panose="020B0604030504040204" pitchFamily="50" charset="-128"/>
              </a:rPr>
              <a:t>　　役割</a:t>
            </a:r>
            <a:r>
              <a:rPr lang="ja-JP" altLang="en-US" sz="1600" b="1" dirty="0">
                <a:solidFill>
                  <a:schemeClr val="bg1"/>
                </a:solidFill>
                <a:latin typeface="Meiryo UI" panose="020B0604030504040204" pitchFamily="50" charset="-128"/>
                <a:ea typeface="Meiryo UI" panose="020B0604030504040204" pitchFamily="50" charset="-128"/>
              </a:rPr>
              <a:t>合意形成</a:t>
            </a:r>
          </a:p>
        </p:txBody>
      </p:sp>
      <p:sp>
        <p:nvSpPr>
          <p:cNvPr id="21" name="対角する 2 つの角を丸めた四角形 20"/>
          <p:cNvSpPr/>
          <p:nvPr/>
        </p:nvSpPr>
        <p:spPr>
          <a:xfrm>
            <a:off x="134162" y="3849594"/>
            <a:ext cx="3562627" cy="2805763"/>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r>
              <a:rPr lang="ja-JP" altLang="en-US" sz="1200" dirty="0" smtClean="0">
                <a:solidFill>
                  <a:srgbClr val="FF6699"/>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関係者</a:t>
            </a:r>
            <a:r>
              <a:rPr lang="ja-JP" altLang="en-US" sz="1400" dirty="0">
                <a:solidFill>
                  <a:schemeClr val="tx1"/>
                </a:solidFill>
                <a:latin typeface="Meiryo UI" panose="020B0604030504040204" pitchFamily="50" charset="-128"/>
                <a:ea typeface="Meiryo UI" panose="020B0604030504040204" pitchFamily="50" charset="-128"/>
              </a:rPr>
              <a:t>と共に都道府県</a:t>
            </a:r>
            <a:r>
              <a:rPr lang="ja-JP" altLang="en-US" sz="1400" dirty="0" smtClean="0">
                <a:solidFill>
                  <a:schemeClr val="tx1"/>
                </a:solidFill>
                <a:latin typeface="Meiryo UI" panose="020B0604030504040204" pitchFamily="50" charset="-128"/>
                <a:ea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施策と方向性</a:t>
            </a:r>
            <a:r>
              <a:rPr lang="ja-JP" altLang="en-US" sz="1400" dirty="0">
                <a:solidFill>
                  <a:schemeClr val="tx1"/>
                </a:solidFill>
                <a:latin typeface="Meiryo UI" panose="020B0604030504040204" pitchFamily="50" charset="-128"/>
                <a:ea typeface="Meiryo UI" panose="020B0604030504040204" pitchFamily="50" charset="-128"/>
              </a:rPr>
              <a:t>を管内の</a:t>
            </a:r>
            <a:r>
              <a:rPr lang="ja-JP" altLang="en-US" sz="1400" dirty="0" smtClean="0">
                <a:solidFill>
                  <a:schemeClr val="tx1"/>
                </a:solidFill>
                <a:latin typeface="Meiryo UI" panose="020B0604030504040204" pitchFamily="50" charset="-128"/>
                <a:ea typeface="Meiryo UI" panose="020B0604030504040204" pitchFamily="50" charset="-128"/>
              </a:rPr>
              <a:t>現</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状</a:t>
            </a:r>
            <a:r>
              <a:rPr lang="ja-JP" altLang="en-US" sz="1400" dirty="0">
                <a:solidFill>
                  <a:schemeClr val="tx1"/>
                </a:solidFill>
                <a:latin typeface="Meiryo UI" panose="020B0604030504040204" pitchFamily="50" charset="-128"/>
                <a:ea typeface="Meiryo UI" panose="020B0604030504040204" pitchFamily="50" charset="-128"/>
              </a:rPr>
              <a:t>と擦り合わせ</a:t>
            </a:r>
            <a:r>
              <a:rPr lang="ja-JP" altLang="en-US" sz="1400" dirty="0" smtClean="0">
                <a:solidFill>
                  <a:schemeClr val="tx1"/>
                </a:solidFill>
                <a:latin typeface="Meiryo UI" panose="020B0604030504040204" pitchFamily="50" charset="-128"/>
                <a:ea typeface="Meiryo UI" panose="020B0604030504040204" pitchFamily="50" charset="-128"/>
              </a:rPr>
              <a:t>、方策</a:t>
            </a:r>
            <a:r>
              <a:rPr lang="ja-JP" altLang="en-US" sz="1400" dirty="0">
                <a:solidFill>
                  <a:schemeClr val="tx1"/>
                </a:solidFill>
                <a:latin typeface="Meiryo UI" panose="020B0604030504040204" pitchFamily="50" charset="-128"/>
                <a:ea typeface="Meiryo UI" panose="020B0604030504040204" pitchFamily="50" charset="-128"/>
              </a:rPr>
              <a:t>を検討</a:t>
            </a:r>
          </a:p>
          <a:p>
            <a:pPr lvl="0"/>
            <a:r>
              <a:rPr lang="ja-JP" altLang="en-US" sz="1400" dirty="0">
                <a:solidFill>
                  <a:srgbClr val="FF6699"/>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既存</a:t>
            </a:r>
            <a:r>
              <a:rPr lang="ja-JP" altLang="en-US" sz="1400" dirty="0">
                <a:solidFill>
                  <a:schemeClr val="tx1"/>
                </a:solidFill>
                <a:latin typeface="Meiryo UI" panose="020B0604030504040204" pitchFamily="50" charset="-128"/>
                <a:ea typeface="Meiryo UI" panose="020B0604030504040204" pitchFamily="50" charset="-128"/>
              </a:rPr>
              <a:t>の地域の社会資源や</a:t>
            </a:r>
            <a:r>
              <a:rPr lang="ja-JP" altLang="en-US" sz="1400" dirty="0" smtClean="0">
                <a:solidFill>
                  <a:schemeClr val="tx1"/>
                </a:solidFill>
                <a:latin typeface="Meiryo UI" panose="020B0604030504040204" pitchFamily="50" charset="-128"/>
                <a:ea typeface="Meiryo UI" panose="020B0604030504040204" pitchFamily="50" charset="-128"/>
              </a:rPr>
              <a:t>ネット</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ワークを</a:t>
            </a:r>
            <a:r>
              <a:rPr lang="ja-JP" altLang="en-US" sz="1400" dirty="0">
                <a:solidFill>
                  <a:schemeClr val="tx1"/>
                </a:solidFill>
                <a:latin typeface="Meiryo UI" panose="020B0604030504040204" pitchFamily="50" charset="-128"/>
                <a:ea typeface="Meiryo UI" panose="020B0604030504040204" pitchFamily="50" charset="-128"/>
              </a:rPr>
              <a:t>評価</a:t>
            </a:r>
          </a:p>
          <a:p>
            <a:pPr lvl="0"/>
            <a:r>
              <a:rPr lang="ja-JP" altLang="en-US" sz="1400" dirty="0">
                <a:solidFill>
                  <a:srgbClr val="FF6699"/>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既存</a:t>
            </a:r>
            <a:r>
              <a:rPr lang="ja-JP" altLang="en-US" sz="1400" dirty="0">
                <a:solidFill>
                  <a:schemeClr val="tx1"/>
                </a:solidFill>
                <a:latin typeface="Meiryo UI" panose="020B0604030504040204" pitchFamily="50" charset="-128"/>
                <a:ea typeface="Meiryo UI" panose="020B0604030504040204" pitchFamily="50" charset="-128"/>
              </a:rPr>
              <a:t>サービスの改善、新たなサービス</a:t>
            </a:r>
            <a:r>
              <a:rPr lang="ja-JP" altLang="en-US" sz="1400" dirty="0" smtClean="0">
                <a:solidFill>
                  <a:schemeClr val="tx1"/>
                </a:solidFill>
                <a:latin typeface="Meiryo UI" panose="020B0604030504040204" pitchFamily="50" charset="-128"/>
                <a:ea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創出</a:t>
            </a:r>
            <a:r>
              <a:rPr lang="ja-JP" altLang="en-US" sz="1400" dirty="0">
                <a:solidFill>
                  <a:schemeClr val="tx1"/>
                </a:solidFill>
                <a:latin typeface="Meiryo UI" panose="020B0604030504040204" pitchFamily="50" charset="-128"/>
                <a:ea typeface="Meiryo UI" panose="020B0604030504040204" pitchFamily="50" charset="-128"/>
              </a:rPr>
              <a:t>やその提供体制の仕組み等を検討</a:t>
            </a:r>
          </a:p>
          <a:p>
            <a:pPr lvl="0">
              <a:spcAft>
                <a:spcPts val="1000"/>
              </a:spcAft>
            </a:pPr>
            <a:r>
              <a:rPr lang="ja-JP" altLang="en-US" sz="1400" dirty="0">
                <a:solidFill>
                  <a:srgbClr val="FF6699"/>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市町村</a:t>
            </a:r>
            <a:r>
              <a:rPr lang="ja-JP" altLang="en-US" sz="1400" dirty="0">
                <a:solidFill>
                  <a:schemeClr val="tx1"/>
                </a:solidFill>
                <a:latin typeface="Meiryo UI" panose="020B0604030504040204" pitchFamily="50" charset="-128"/>
                <a:ea typeface="Meiryo UI" panose="020B0604030504040204" pitchFamily="50" charset="-128"/>
              </a:rPr>
              <a:t>保健師と協働</a:t>
            </a:r>
          </a:p>
          <a:p>
            <a:pPr lvl="0"/>
            <a:r>
              <a:rPr lang="ja-JP" altLang="en-US" sz="1400" dirty="0">
                <a:solidFill>
                  <a:srgbClr val="FF6699"/>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関係者</a:t>
            </a:r>
            <a:r>
              <a:rPr lang="ja-JP" altLang="en-US" sz="1400" dirty="0">
                <a:solidFill>
                  <a:schemeClr val="tx1"/>
                </a:solidFill>
                <a:latin typeface="Meiryo UI" panose="020B0604030504040204" pitchFamily="50" charset="-128"/>
                <a:ea typeface="Meiryo UI" panose="020B0604030504040204" pitchFamily="50" charset="-128"/>
              </a:rPr>
              <a:t>の役割を明確化し、合意形成</a:t>
            </a:r>
          </a:p>
        </p:txBody>
      </p:sp>
      <p:sp>
        <p:nvSpPr>
          <p:cNvPr id="22" name="対角する 2 つの角を丸めた四角形 21"/>
          <p:cNvSpPr/>
          <p:nvPr/>
        </p:nvSpPr>
        <p:spPr>
          <a:xfrm>
            <a:off x="4659221" y="3715005"/>
            <a:ext cx="1811552" cy="1265732"/>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lnSpc>
                <a:spcPct val="150000"/>
              </a:lnSpc>
            </a:pPr>
            <a:endParaRPr lang="ja-JP" altLang="en-US" sz="1600" b="1" dirty="0">
              <a:solidFill>
                <a:schemeClr val="bg1"/>
              </a:solidFill>
              <a:latin typeface="Meiryo UI" panose="020B0604030504040204" pitchFamily="50" charset="-128"/>
              <a:ea typeface="Meiryo UI" panose="020B0604030504040204" pitchFamily="50" charset="-128"/>
            </a:endParaRPr>
          </a:p>
          <a:p>
            <a:pPr lvl="0">
              <a:lnSpc>
                <a:spcPct val="150000"/>
              </a:lnSpc>
            </a:pPr>
            <a:r>
              <a:rPr lang="ja-JP" altLang="en-US" sz="1600" b="1" dirty="0">
                <a:solidFill>
                  <a:schemeClr val="bg1"/>
                </a:solidFill>
                <a:latin typeface="Meiryo UI" panose="020B0604030504040204" pitchFamily="50" charset="-128"/>
                <a:ea typeface="Meiryo UI" panose="020B0604030504040204" pitchFamily="50" charset="-128"/>
              </a:rPr>
              <a:t>２　相互理解</a:t>
            </a:r>
            <a:r>
              <a:rPr lang="ja-JP" altLang="en-US" sz="1600" b="1" dirty="0" smtClean="0">
                <a:solidFill>
                  <a:schemeClr val="bg1"/>
                </a:solidFill>
                <a:latin typeface="Meiryo UI" panose="020B0604030504040204" pitchFamily="50" charset="-128"/>
                <a:ea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lvl="0">
              <a:lnSpc>
                <a:spcPct val="150000"/>
              </a:lnSpc>
            </a:pPr>
            <a:r>
              <a:rPr lang="en-US" altLang="ja-JP" sz="1600" b="1" dirty="0">
                <a:solidFill>
                  <a:schemeClr val="bg1"/>
                </a:solidFill>
                <a:latin typeface="Meiryo UI" panose="020B0604030504040204" pitchFamily="50" charset="-128"/>
                <a:ea typeface="Meiryo UI" panose="020B0604030504040204" pitchFamily="50" charset="-128"/>
              </a:rPr>
              <a:t> </a:t>
            </a:r>
            <a:r>
              <a:rPr lang="en-US" altLang="ja-JP" sz="1600" b="1" dirty="0" smtClean="0">
                <a:solidFill>
                  <a:schemeClr val="bg1"/>
                </a:solidFill>
                <a:latin typeface="Meiryo UI" panose="020B0604030504040204" pitchFamily="50" charset="-128"/>
                <a:ea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rPr>
              <a:t>課題</a:t>
            </a:r>
            <a:r>
              <a:rPr lang="ja-JP" altLang="en-US" sz="1600" b="1" dirty="0">
                <a:solidFill>
                  <a:schemeClr val="bg1"/>
                </a:solidFill>
                <a:latin typeface="Meiryo UI" panose="020B0604030504040204" pitchFamily="50" charset="-128"/>
                <a:ea typeface="Meiryo UI" panose="020B0604030504040204" pitchFamily="50" charset="-128"/>
              </a:rPr>
              <a:t>共有</a:t>
            </a:r>
            <a:r>
              <a:rPr lang="ja-JP" altLang="en-US" sz="1600" b="1" dirty="0" smtClean="0">
                <a:solidFill>
                  <a:schemeClr val="bg1"/>
                </a:solidFill>
                <a:latin typeface="Meiryo UI" panose="020B0604030504040204" pitchFamily="50" charset="-128"/>
                <a:ea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lvl="0">
              <a:lnSpc>
                <a:spcPct val="150000"/>
              </a:lnSpc>
            </a:pPr>
            <a:r>
              <a:rPr lang="en-US" altLang="ja-JP" sz="1600" b="1" dirty="0">
                <a:solidFill>
                  <a:schemeClr val="bg1"/>
                </a:solidFill>
                <a:latin typeface="Meiryo UI" panose="020B0604030504040204" pitchFamily="50" charset="-128"/>
                <a:ea typeface="Meiryo UI" panose="020B0604030504040204" pitchFamily="50" charset="-128"/>
              </a:rPr>
              <a:t> </a:t>
            </a:r>
            <a:r>
              <a:rPr lang="en-US" altLang="ja-JP" sz="1600" b="1" dirty="0" smtClean="0">
                <a:solidFill>
                  <a:schemeClr val="bg1"/>
                </a:solidFill>
                <a:latin typeface="Meiryo UI" panose="020B0604030504040204" pitchFamily="50" charset="-128"/>
                <a:ea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rPr>
              <a:t>共通</a:t>
            </a:r>
            <a:r>
              <a:rPr lang="ja-JP" altLang="en-US" sz="1600" b="1" dirty="0">
                <a:solidFill>
                  <a:schemeClr val="bg1"/>
                </a:solidFill>
                <a:latin typeface="Meiryo UI" panose="020B0604030504040204" pitchFamily="50" charset="-128"/>
                <a:ea typeface="Meiryo UI" panose="020B0604030504040204" pitchFamily="50" charset="-128"/>
              </a:rPr>
              <a:t>認識</a:t>
            </a:r>
          </a:p>
        </p:txBody>
      </p:sp>
      <p:sp>
        <p:nvSpPr>
          <p:cNvPr id="23" name="対角する 2 つの角を丸めた四角形 22"/>
          <p:cNvSpPr/>
          <p:nvPr/>
        </p:nvSpPr>
        <p:spPr>
          <a:xfrm>
            <a:off x="5563797" y="3823431"/>
            <a:ext cx="3475700" cy="2505157"/>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r>
              <a:rPr lang="ja-JP" altLang="en-US" sz="1400" dirty="0" smtClean="0">
                <a:solidFill>
                  <a:srgbClr val="0099CC"/>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関係者</a:t>
            </a:r>
            <a:r>
              <a:rPr lang="ja-JP" altLang="en-US" sz="1400" dirty="0">
                <a:solidFill>
                  <a:schemeClr val="tx1"/>
                </a:solidFill>
                <a:latin typeface="Meiryo UI" panose="020B0604030504040204" pitchFamily="50" charset="-128"/>
                <a:ea typeface="Meiryo UI" panose="020B0604030504040204" pitchFamily="50" charset="-128"/>
              </a:rPr>
              <a:t>等が地域のあるべき</a:t>
            </a:r>
            <a:r>
              <a:rPr lang="ja-JP" altLang="en-US" sz="1400" dirty="0" smtClean="0">
                <a:solidFill>
                  <a:schemeClr val="tx1"/>
                </a:solidFill>
                <a:latin typeface="Meiryo UI" panose="020B0604030504040204" pitchFamily="50" charset="-128"/>
                <a:ea typeface="Meiryo UI" panose="020B0604030504040204" pitchFamily="50" charset="-128"/>
              </a:rPr>
              <a:t>姿</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を共有</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rgbClr val="0099CC"/>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既存</a:t>
            </a:r>
            <a:r>
              <a:rPr lang="ja-JP" altLang="en-US" sz="1400" dirty="0">
                <a:solidFill>
                  <a:schemeClr val="tx1"/>
                </a:solidFill>
                <a:latin typeface="Meiryo UI" panose="020B0604030504040204" pitchFamily="50" charset="-128"/>
                <a:ea typeface="Meiryo UI" panose="020B0604030504040204" pitchFamily="50" charset="-128"/>
              </a:rPr>
              <a:t>の会議体を活用し、</a:t>
            </a:r>
            <a:r>
              <a:rPr lang="ja-JP" altLang="en-US" sz="1400" dirty="0" smtClean="0">
                <a:solidFill>
                  <a:schemeClr val="tx1"/>
                </a:solidFill>
                <a:latin typeface="Meiryo UI" panose="020B0604030504040204" pitchFamily="50" charset="-128"/>
                <a:ea typeface="Meiryo UI" panose="020B0604030504040204" pitchFamily="50" charset="-128"/>
              </a:rPr>
              <a:t>関係者</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各自の視点</a:t>
            </a:r>
            <a:r>
              <a:rPr lang="ja-JP" altLang="en-US" sz="1400" dirty="0">
                <a:solidFill>
                  <a:schemeClr val="tx1"/>
                </a:solidFill>
                <a:latin typeface="Meiryo UI" panose="020B0604030504040204" pitchFamily="50" charset="-128"/>
                <a:ea typeface="Meiryo UI" panose="020B0604030504040204" pitchFamily="50" charset="-128"/>
              </a:rPr>
              <a:t>から地域課題を見</a:t>
            </a:r>
            <a:r>
              <a:rPr lang="ja-JP" altLang="en-US" sz="1400" dirty="0" err="1" smtClean="0">
                <a:solidFill>
                  <a:schemeClr val="tx1"/>
                </a:solidFill>
                <a:latin typeface="Meiryo UI" panose="020B0604030504040204" pitchFamily="50" charset="-128"/>
                <a:ea typeface="Meiryo UI" panose="020B0604030504040204" pitchFamily="50" charset="-128"/>
              </a:rPr>
              <a:t>つ</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め</a:t>
            </a:r>
            <a:r>
              <a:rPr lang="ja-JP" altLang="en-US" sz="1400" dirty="0">
                <a:solidFill>
                  <a:schemeClr val="tx1"/>
                </a:solidFill>
                <a:latin typeface="Meiryo UI" panose="020B0604030504040204" pitchFamily="50" charset="-128"/>
                <a:ea typeface="Meiryo UI" panose="020B0604030504040204" pitchFamily="50" charset="-128"/>
              </a:rPr>
              <a:t>、共有</a:t>
            </a:r>
          </a:p>
          <a:p>
            <a:pPr lvl="0">
              <a:spcAft>
                <a:spcPts val="1000"/>
              </a:spcAft>
            </a:pPr>
            <a:r>
              <a:rPr lang="ja-JP" altLang="en-US" sz="1400" dirty="0">
                <a:solidFill>
                  <a:srgbClr val="0099CC"/>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関係者</a:t>
            </a:r>
            <a:r>
              <a:rPr lang="ja-JP" altLang="en-US" sz="1400" dirty="0">
                <a:solidFill>
                  <a:schemeClr val="tx1"/>
                </a:solidFill>
                <a:latin typeface="Meiryo UI" panose="020B0604030504040204" pitchFamily="50" charset="-128"/>
                <a:ea typeface="Meiryo UI" panose="020B0604030504040204" pitchFamily="50" charset="-128"/>
              </a:rPr>
              <a:t>同士の相互理解</a:t>
            </a:r>
          </a:p>
          <a:p>
            <a:pPr lvl="0"/>
            <a:r>
              <a:rPr lang="ja-JP" altLang="en-US" sz="1400" dirty="0">
                <a:solidFill>
                  <a:srgbClr val="0099CC"/>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保健</a:t>
            </a:r>
            <a:r>
              <a:rPr lang="ja-JP" altLang="en-US" sz="1400" dirty="0">
                <a:solidFill>
                  <a:schemeClr val="tx1"/>
                </a:solidFill>
                <a:latin typeface="Meiryo UI" panose="020B0604030504040204" pitchFamily="50" charset="-128"/>
                <a:ea typeface="Meiryo UI" panose="020B0604030504040204" pitchFamily="50" charset="-128"/>
              </a:rPr>
              <a:t>所内においても、連携システム</a:t>
            </a:r>
            <a:r>
              <a:rPr lang="ja-JP" altLang="en-US" sz="1400" dirty="0" smtClean="0">
                <a:solidFill>
                  <a:schemeClr val="tx1"/>
                </a:solidFill>
                <a:latin typeface="Meiryo UI" panose="020B0604030504040204" pitchFamily="50" charset="-128"/>
                <a:ea typeface="Meiryo UI" panose="020B0604030504040204" pitchFamily="50" charset="-128"/>
              </a:rPr>
              <a:t>の方</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r>
              <a:rPr lang="ja-JP" altLang="en-US" sz="1400" dirty="0" smtClean="0">
                <a:solidFill>
                  <a:schemeClr val="tx1"/>
                </a:solidFill>
                <a:latin typeface="Meiryo UI" panose="020B0604030504040204" pitchFamily="50" charset="-128"/>
                <a:ea typeface="Meiryo UI" panose="020B0604030504040204" pitchFamily="50" charset="-128"/>
              </a:rPr>
              <a:t> 　向性</a:t>
            </a:r>
            <a:r>
              <a:rPr lang="ja-JP" altLang="en-US" sz="1400" dirty="0">
                <a:solidFill>
                  <a:schemeClr val="tx1"/>
                </a:solidFill>
                <a:latin typeface="Meiryo UI" panose="020B0604030504040204" pitchFamily="50" charset="-128"/>
                <a:ea typeface="Meiryo UI" panose="020B0604030504040204" pitchFamily="50" charset="-128"/>
              </a:rPr>
              <a:t>や意図、あるべき姿を共有</a:t>
            </a:r>
          </a:p>
        </p:txBody>
      </p:sp>
      <p:sp>
        <p:nvSpPr>
          <p:cNvPr id="24" name="対角する 2 つの角を丸めた四角形 23"/>
          <p:cNvSpPr/>
          <p:nvPr/>
        </p:nvSpPr>
        <p:spPr>
          <a:xfrm>
            <a:off x="5957962" y="626608"/>
            <a:ext cx="3186038" cy="1902390"/>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lvl="0">
              <a:spcAft>
                <a:spcPts val="1000"/>
              </a:spcAft>
            </a:pPr>
            <a:r>
              <a:rPr lang="ja-JP" altLang="en-US" sz="1200" dirty="0">
                <a:solidFill>
                  <a:srgbClr val="92D050"/>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情報</a:t>
            </a:r>
            <a:r>
              <a:rPr lang="ja-JP" altLang="en-US" sz="1400" dirty="0">
                <a:solidFill>
                  <a:schemeClr val="tx1"/>
                </a:solidFill>
                <a:latin typeface="Meiryo UI" panose="020B0604030504040204" pitchFamily="50" charset="-128"/>
                <a:ea typeface="Meiryo UI" panose="020B0604030504040204" pitchFamily="50" charset="-128"/>
              </a:rPr>
              <a:t>交換しやすい関係作り</a:t>
            </a:r>
          </a:p>
          <a:p>
            <a:pPr lvl="0">
              <a:spcAft>
                <a:spcPts val="1000"/>
              </a:spcAft>
            </a:pPr>
            <a:r>
              <a:rPr lang="ja-JP" altLang="en-US" sz="1400" dirty="0">
                <a:solidFill>
                  <a:srgbClr val="92D050"/>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情報</a:t>
            </a:r>
            <a:r>
              <a:rPr lang="ja-JP" altLang="en-US" sz="1400" dirty="0">
                <a:solidFill>
                  <a:schemeClr val="tx1"/>
                </a:solidFill>
                <a:latin typeface="Meiryo UI" panose="020B0604030504040204" pitchFamily="50" charset="-128"/>
                <a:ea typeface="Meiryo UI" panose="020B0604030504040204" pitchFamily="50" charset="-128"/>
              </a:rPr>
              <a:t>を収集・集約</a:t>
            </a:r>
          </a:p>
          <a:p>
            <a:pPr lvl="0"/>
            <a:r>
              <a:rPr lang="ja-JP" altLang="en-US" sz="1400" dirty="0">
                <a:solidFill>
                  <a:srgbClr val="92D050"/>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包括的</a:t>
            </a:r>
            <a:r>
              <a:rPr lang="ja-JP" altLang="en-US" sz="1400" dirty="0">
                <a:solidFill>
                  <a:schemeClr val="tx1"/>
                </a:solidFill>
                <a:latin typeface="Meiryo UI" panose="020B0604030504040204" pitchFamily="50" charset="-128"/>
                <a:ea typeface="Meiryo UI" panose="020B0604030504040204" pitchFamily="50" charset="-128"/>
              </a:rPr>
              <a:t>かつ継続的なケアの提供</a:t>
            </a:r>
            <a:r>
              <a:rPr lang="ja-JP" altLang="en-US" sz="1400" dirty="0" smtClean="0">
                <a:solidFill>
                  <a:schemeClr val="tx1"/>
                </a:solidFill>
                <a:latin typeface="Meiryo UI" panose="020B0604030504040204" pitchFamily="50" charset="-128"/>
                <a:ea typeface="Meiryo UI" panose="020B0604030504040204" pitchFamily="50" charset="-128"/>
              </a:rPr>
              <a:t>が</a:t>
            </a:r>
            <a:endParaRPr lang="en-US" altLang="ja-JP" sz="1400" dirty="0" smtClean="0">
              <a:solidFill>
                <a:schemeClr val="tx1"/>
              </a:solidFill>
              <a:latin typeface="Meiryo UI" panose="020B0604030504040204" pitchFamily="50" charset="-128"/>
              <a:ea typeface="Meiryo UI" panose="020B0604030504040204" pitchFamily="50" charset="-128"/>
            </a:endParaRPr>
          </a:p>
          <a:p>
            <a:pPr lvl="0">
              <a:spcAft>
                <a:spcPts val="1000"/>
              </a:spcAft>
            </a:pPr>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困難な課題</a:t>
            </a:r>
            <a:r>
              <a:rPr lang="ja-JP" altLang="en-US" sz="1400" dirty="0">
                <a:solidFill>
                  <a:schemeClr val="tx1"/>
                </a:solidFill>
                <a:latin typeface="Meiryo UI" panose="020B0604030504040204" pitchFamily="50" charset="-128"/>
                <a:ea typeface="Meiryo UI" panose="020B0604030504040204" pitchFamily="50" charset="-128"/>
              </a:rPr>
              <a:t>を抽出</a:t>
            </a:r>
          </a:p>
          <a:p>
            <a:pPr lvl="0"/>
            <a:r>
              <a:rPr lang="ja-JP" altLang="en-US" sz="1400" dirty="0">
                <a:solidFill>
                  <a:srgbClr val="92D050"/>
                </a:solidFill>
                <a:latin typeface="Meiryo UI" panose="020B0604030504040204" pitchFamily="50" charset="-128"/>
                <a:ea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rPr>
              <a:t>データ</a:t>
            </a:r>
            <a:r>
              <a:rPr lang="ja-JP" altLang="en-US" sz="1400" dirty="0">
                <a:solidFill>
                  <a:schemeClr val="tx1"/>
                </a:solidFill>
                <a:latin typeface="Meiryo UI" panose="020B0604030504040204" pitchFamily="50" charset="-128"/>
                <a:ea typeface="Meiryo UI" panose="020B0604030504040204" pitchFamily="50" charset="-128"/>
              </a:rPr>
              <a:t>を可視化し提示</a:t>
            </a:r>
          </a:p>
        </p:txBody>
      </p:sp>
      <p:sp>
        <p:nvSpPr>
          <p:cNvPr id="25" name="フッター プレースホルダー 24"/>
          <p:cNvSpPr>
            <a:spLocks noGrp="1"/>
          </p:cNvSpPr>
          <p:nvPr>
            <p:ph type="ftr" sz="quarter" idx="11"/>
          </p:nvPr>
        </p:nvSpPr>
        <p:spPr/>
        <p:txBody>
          <a:bodyPr/>
          <a:lstStyle/>
          <a:p>
            <a:r>
              <a:rPr kumimoji="1" lang="en-US" altLang="zh-TW" sz="800" dirty="0" smtClean="0"/>
              <a:t>&lt;</a:t>
            </a:r>
            <a:r>
              <a:rPr kumimoji="1" lang="zh-TW" altLang="en-US" sz="800" dirty="0" smtClean="0"/>
              <a:t>公益社団法人　日本看護協会</a:t>
            </a:r>
            <a:r>
              <a:rPr kumimoji="1" lang="en-US" altLang="zh-TW" sz="800" dirty="0" smtClean="0"/>
              <a:t>&gt;</a:t>
            </a:r>
            <a:endParaRPr kumimoji="1" lang="ja-JP" altLang="en-US" sz="800" dirty="0"/>
          </a:p>
        </p:txBody>
      </p:sp>
      <p:pic>
        <p:nvPicPr>
          <p:cNvPr id="4" name="210826_1050">
            <a:hlinkClick r:id="" action="ppaction://media"/>
          </p:cNvPr>
          <p:cNvPicPr>
            <a:picLocks noChangeAspect="1"/>
          </p:cNvPicPr>
          <p:nvPr>
            <a:audioFile r:link="rId1"/>
            <p:extLst>
              <p:ext uri="{DAA4B4D4-6D71-4841-9C94-3DE7FCFB9230}">
                <p14:media xmlns:p14="http://schemas.microsoft.com/office/powerpoint/2010/main" r:embed="rId2">
                  <p14:trim st="348000" end="1.1307004166E6"/>
                </p14:media>
              </p:ext>
            </p:extLst>
          </p:nvPr>
        </p:nvPicPr>
        <p:blipFill>
          <a:blip r:embed="rId10"/>
          <a:stretch>
            <a:fillRect/>
          </a:stretch>
        </p:blipFill>
        <p:spPr>
          <a:xfrm>
            <a:off x="8364942" y="5987222"/>
            <a:ext cx="609600" cy="609600"/>
          </a:xfrm>
          <a:prstGeom prst="rect">
            <a:avLst/>
          </a:prstGeom>
        </p:spPr>
      </p:pic>
    </p:spTree>
    <p:extLst>
      <p:ext uri="{BB962C8B-B14F-4D97-AF65-F5344CB8AC3E}">
        <p14:creationId xmlns:p14="http://schemas.microsoft.com/office/powerpoint/2010/main" val="105104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4578" y="117572"/>
            <a:ext cx="7886700" cy="463239"/>
          </a:xfrm>
        </p:spPr>
        <p:txBody>
          <a:bodyPr>
            <a:noAutofit/>
          </a:bodyPr>
          <a:lstStyle/>
          <a:p>
            <a:r>
              <a:rPr kumimoji="1" lang="ja-JP" altLang="en-US" sz="2400" b="1" dirty="0" smtClean="0">
                <a:latin typeface="Meiryo UI" panose="020B0604030504040204" pitchFamily="50" charset="-128"/>
                <a:ea typeface="Meiryo UI" panose="020B0604030504040204" pitchFamily="50" charset="-128"/>
              </a:rPr>
              <a:t>本事業で得られた知見</a:t>
            </a:r>
            <a:endParaRPr kumimoji="1" lang="ja-JP" altLang="en-US" sz="2400" b="1" dirty="0">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idx="1"/>
          </p:nvPr>
        </p:nvSpPr>
        <p:spPr>
          <a:xfrm>
            <a:off x="160984" y="1041363"/>
            <a:ext cx="8822027" cy="5640532"/>
          </a:xfrm>
        </p:spPr>
        <p:txBody>
          <a:bodyPr>
            <a:normAutofit/>
          </a:bodyPr>
          <a:lstStyle/>
          <a:p>
            <a:r>
              <a:rPr lang="ja-JP" altLang="ja-JP" sz="2000" dirty="0" smtClean="0">
                <a:latin typeface="Meiryo UI" panose="020B0604030504040204" pitchFamily="50" charset="-128"/>
                <a:ea typeface="Meiryo UI" panose="020B0604030504040204" pitchFamily="50" charset="-128"/>
              </a:rPr>
              <a:t>保健</a:t>
            </a:r>
            <a:r>
              <a:rPr lang="ja-JP" altLang="ja-JP" sz="2000" dirty="0">
                <a:latin typeface="Meiryo UI" panose="020B0604030504040204" pitchFamily="50" charset="-128"/>
                <a:ea typeface="Meiryo UI" panose="020B0604030504040204" pitchFamily="50" charset="-128"/>
              </a:rPr>
              <a:t>医療福祉連携システムの</a:t>
            </a:r>
            <a:r>
              <a:rPr lang="ja-JP" altLang="ja-JP" sz="2000" b="1" dirty="0">
                <a:latin typeface="Meiryo UI" panose="020B0604030504040204" pitchFamily="50" charset="-128"/>
                <a:ea typeface="Meiryo UI" panose="020B0604030504040204" pitchFamily="50" charset="-128"/>
              </a:rPr>
              <a:t>構築</a:t>
            </a:r>
            <a:r>
              <a:rPr lang="ja-JP" altLang="ja-JP" sz="2000" b="1" dirty="0" smtClean="0">
                <a:latin typeface="Meiryo UI" panose="020B0604030504040204" pitchFamily="50" charset="-128"/>
                <a:ea typeface="Meiryo UI" panose="020B0604030504040204" pitchFamily="50" charset="-128"/>
              </a:rPr>
              <a:t>段階</a:t>
            </a:r>
            <a:r>
              <a:rPr lang="ja-JP" altLang="en-US" sz="2000" dirty="0">
                <a:latin typeface="Meiryo UI" panose="020B0604030504040204" pitchFamily="50" charset="-128"/>
                <a:ea typeface="Meiryo UI" panose="020B0604030504040204" pitchFamily="50" charset="-128"/>
              </a:rPr>
              <a:t>と</a:t>
            </a:r>
            <a:r>
              <a:rPr lang="ja-JP" altLang="en-US" sz="2000" b="1" dirty="0" smtClean="0">
                <a:latin typeface="Meiryo UI" panose="020B0604030504040204" pitchFamily="50" charset="-128"/>
                <a:ea typeface="Meiryo UI" panose="020B0604030504040204" pitchFamily="50" charset="-128"/>
              </a:rPr>
              <a:t>保健所保健師の役割</a:t>
            </a:r>
            <a:endParaRPr lang="en-US" altLang="ja-JP" sz="2000" b="1"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r>
              <a:rPr lang="ja-JP" altLang="ja-JP" sz="2000" dirty="0" smtClean="0">
                <a:latin typeface="Meiryo UI" panose="020B0604030504040204" pitchFamily="50" charset="-128"/>
                <a:ea typeface="Meiryo UI" panose="020B0604030504040204" pitchFamily="50" charset="-128"/>
              </a:rPr>
              <a:t>保健</a:t>
            </a:r>
            <a:r>
              <a:rPr lang="ja-JP" altLang="ja-JP" sz="2000" dirty="0">
                <a:latin typeface="Meiryo UI" panose="020B0604030504040204" pitchFamily="50" charset="-128"/>
                <a:ea typeface="Meiryo UI" panose="020B0604030504040204" pitchFamily="50" charset="-128"/>
              </a:rPr>
              <a:t>医療福祉連携システムの</a:t>
            </a:r>
            <a:r>
              <a:rPr lang="ja-JP" altLang="ja-JP" sz="2000" b="1" dirty="0" smtClean="0">
                <a:latin typeface="Meiryo UI" panose="020B0604030504040204" pitchFamily="50" charset="-128"/>
                <a:ea typeface="Meiryo UI" panose="020B0604030504040204" pitchFamily="50" charset="-128"/>
              </a:rPr>
              <a:t>構築</a:t>
            </a:r>
            <a:r>
              <a:rPr lang="ja-JP" altLang="en-US" sz="2000" b="1" dirty="0" smtClean="0">
                <a:latin typeface="Meiryo UI" panose="020B0604030504040204" pitchFamily="50" charset="-128"/>
                <a:ea typeface="Meiryo UI" panose="020B0604030504040204" pitchFamily="50" charset="-128"/>
              </a:rPr>
              <a:t>段階</a:t>
            </a:r>
            <a:r>
              <a:rPr lang="ja-JP" altLang="en-US" sz="2000" dirty="0" smtClean="0">
                <a:latin typeface="Meiryo UI" panose="020B0604030504040204" pitchFamily="50" charset="-128"/>
                <a:ea typeface="Meiryo UI" panose="020B0604030504040204" pitchFamily="50" charset="-128"/>
              </a:rPr>
              <a:t>と保健所保健師・県本庁・市町村保健師・関係者等の</a:t>
            </a:r>
            <a:r>
              <a:rPr lang="ja-JP" altLang="en-US" sz="2000" b="1" dirty="0" smtClean="0">
                <a:latin typeface="Meiryo UI" panose="020B0604030504040204" pitchFamily="50" charset="-128"/>
                <a:ea typeface="Meiryo UI" panose="020B0604030504040204" pitchFamily="50" charset="-128"/>
              </a:rPr>
              <a:t>役割と関係性</a:t>
            </a:r>
            <a:endParaRPr lang="en-US" altLang="ja-JP" sz="2000" b="1"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endParaRPr lang="en-US" altLang="ja-JP" sz="2000" b="1" dirty="0" smtClean="0">
              <a:solidFill>
                <a:prstClr val="black"/>
              </a:solidFill>
              <a:latin typeface="Meiryo UI" panose="020B0604030504040204" pitchFamily="50" charset="-128"/>
              <a:ea typeface="Meiryo UI" panose="020B0604030504040204" pitchFamily="50" charset="-128"/>
            </a:endParaRPr>
          </a:p>
          <a:p>
            <a:endParaRPr lang="en-US" altLang="ja-JP" sz="2000" b="1" dirty="0">
              <a:solidFill>
                <a:prstClr val="black"/>
              </a:solidFill>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39120F6A-5BAE-4860-9898-38BC5CBC6A99}" type="slidenum">
              <a:rPr kumimoji="1" lang="ja-JP" altLang="en-US" smtClean="0"/>
              <a:t>4</a:t>
            </a:fld>
            <a:endParaRPr kumimoji="1" lang="ja-JP" altLang="en-US"/>
          </a:p>
        </p:txBody>
      </p:sp>
      <p:sp>
        <p:nvSpPr>
          <p:cNvPr id="15" name="下矢印 14"/>
          <p:cNvSpPr/>
          <p:nvPr/>
        </p:nvSpPr>
        <p:spPr>
          <a:xfrm>
            <a:off x="3280570" y="1516555"/>
            <a:ext cx="1948871" cy="622434"/>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rPr>
              <a:t>図表化</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321266" y="2250730"/>
            <a:ext cx="8501466" cy="78043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表</a:t>
            </a:r>
            <a:r>
              <a:rPr lang="en-US" altLang="ja-JP" sz="2000" b="1" dirty="0">
                <a:solidFill>
                  <a:prstClr val="black"/>
                </a:solidFill>
                <a:latin typeface="Meiryo UI" panose="020B0604030504040204" pitchFamily="50" charset="-128"/>
                <a:ea typeface="Meiryo UI" panose="020B0604030504040204" pitchFamily="50" charset="-128"/>
              </a:rPr>
              <a:t>1</a:t>
            </a:r>
            <a:r>
              <a:rPr lang="en-US" altLang="ja-JP" sz="2000" b="1" dirty="0" smtClean="0">
                <a:solidFill>
                  <a:prstClr val="black"/>
                </a:solidFill>
                <a:latin typeface="Meiryo UI" panose="020B0604030504040204" pitchFamily="50" charset="-128"/>
                <a:ea typeface="Meiryo UI" panose="020B0604030504040204" pitchFamily="50" charset="-128"/>
              </a:rPr>
              <a:t>】</a:t>
            </a:r>
            <a:r>
              <a:rPr lang="ja-JP" altLang="en-US" sz="2000" b="1" dirty="0" smtClean="0">
                <a:solidFill>
                  <a:prstClr val="black"/>
                </a:solidFill>
                <a:latin typeface="Meiryo UI" panose="020B0604030504040204" pitchFamily="50" charset="-128"/>
                <a:ea typeface="Meiryo UI" panose="020B0604030504040204" pitchFamily="50" charset="-128"/>
              </a:rPr>
              <a:t>地域</a:t>
            </a:r>
            <a:r>
              <a:rPr lang="ja-JP" altLang="en-US" sz="2000" b="1" dirty="0">
                <a:solidFill>
                  <a:prstClr val="black"/>
                </a:solidFill>
                <a:latin typeface="Meiryo UI" panose="020B0604030504040204" pitchFamily="50" charset="-128"/>
                <a:ea typeface="Meiryo UI" panose="020B0604030504040204" pitchFamily="50" charset="-128"/>
              </a:rPr>
              <a:t>包括ケアの実現を支える保健医療福祉連携システムの構築</a:t>
            </a:r>
            <a:r>
              <a:rPr lang="ja-JP" altLang="en-US" sz="2000" b="1" dirty="0" smtClean="0">
                <a:solidFill>
                  <a:prstClr val="black"/>
                </a:solidFill>
                <a:latin typeface="Meiryo UI" panose="020B0604030504040204" pitchFamily="50" charset="-128"/>
                <a:ea typeface="Meiryo UI" panose="020B0604030504040204" pitchFamily="50" charset="-128"/>
              </a:rPr>
              <a:t>段階</a:t>
            </a:r>
            <a:endParaRPr lang="en-US" altLang="ja-JP" sz="2000" b="1" dirty="0" smtClean="0">
              <a:solidFill>
                <a:prstClr val="black"/>
              </a:solidFill>
              <a:latin typeface="Meiryo UI" panose="020B0604030504040204" pitchFamily="50" charset="-128"/>
              <a:ea typeface="Meiryo UI" panose="020B0604030504040204" pitchFamily="50" charset="-128"/>
            </a:endParaRPr>
          </a:p>
          <a:p>
            <a:pPr lvl="0">
              <a:lnSpc>
                <a:spcPct val="90000"/>
              </a:lnSpc>
              <a:spcBef>
                <a:spcPts val="1000"/>
              </a:spcBef>
            </a:pPr>
            <a:r>
              <a:rPr lang="ja-JP" altLang="en-US" sz="2000" b="1" dirty="0">
                <a:solidFill>
                  <a:prstClr val="black"/>
                </a:solidFill>
                <a:latin typeface="Meiryo UI" panose="020B0604030504040204" pitchFamily="50" charset="-128"/>
                <a:ea typeface="Meiryo UI" panose="020B0604030504040204" pitchFamily="50" charset="-128"/>
              </a:rPr>
              <a:t>　</a:t>
            </a:r>
            <a:r>
              <a:rPr lang="ja-JP" altLang="en-US" sz="2000" b="1" dirty="0" smtClean="0">
                <a:solidFill>
                  <a:prstClr val="black"/>
                </a:solidFill>
                <a:latin typeface="Meiryo UI" panose="020B0604030504040204" pitchFamily="50" charset="-128"/>
                <a:ea typeface="Meiryo UI" panose="020B0604030504040204" pitchFamily="50" charset="-128"/>
              </a:rPr>
              <a:t>　　　と都道府県保健所保健師の役割と取り組み </a:t>
            </a:r>
            <a:r>
              <a:rPr lang="en-US" altLang="ja-JP" sz="2000" b="1" dirty="0" smtClean="0">
                <a:solidFill>
                  <a:prstClr val="black"/>
                </a:solidFill>
                <a:latin typeface="Meiryo UI" panose="020B0604030504040204" pitchFamily="50" charset="-128"/>
                <a:ea typeface="Meiryo UI" panose="020B0604030504040204" pitchFamily="50" charset="-128"/>
              </a:rPr>
              <a:t>【</a:t>
            </a:r>
            <a:r>
              <a:rPr lang="ja-JP" altLang="en-US" sz="2000" b="1" dirty="0" smtClean="0">
                <a:solidFill>
                  <a:prstClr val="black"/>
                </a:solidFill>
                <a:latin typeface="Meiryo UI" panose="020B0604030504040204" pitchFamily="50" charset="-128"/>
                <a:ea typeface="Meiryo UI" panose="020B0604030504040204" pitchFamily="50" charset="-128"/>
              </a:rPr>
              <a:t>令和</a:t>
            </a:r>
            <a:r>
              <a:rPr lang="en-US" altLang="ja-JP" sz="2000" b="1" dirty="0" smtClean="0">
                <a:solidFill>
                  <a:prstClr val="black"/>
                </a:solidFill>
                <a:latin typeface="Meiryo UI" panose="020B0604030504040204" pitchFamily="50" charset="-128"/>
                <a:ea typeface="Meiryo UI" panose="020B0604030504040204" pitchFamily="50" charset="-128"/>
              </a:rPr>
              <a:t>2</a:t>
            </a:r>
            <a:r>
              <a:rPr lang="ja-JP" altLang="en-US" sz="2000" b="1" dirty="0" smtClean="0">
                <a:solidFill>
                  <a:prstClr val="black"/>
                </a:solidFill>
                <a:latin typeface="Meiryo UI" panose="020B0604030504040204" pitchFamily="50" charset="-128"/>
                <a:ea typeface="Meiryo UI" panose="020B0604030504040204" pitchFamily="50" charset="-128"/>
              </a:rPr>
              <a:t>年度版</a:t>
            </a:r>
            <a:r>
              <a:rPr lang="en-US" altLang="ja-JP" sz="2000" b="1" dirty="0" smtClean="0">
                <a:solidFill>
                  <a:prstClr val="black"/>
                </a:solidFill>
                <a:latin typeface="Meiryo UI" panose="020B0604030504040204" pitchFamily="50" charset="-128"/>
                <a:ea typeface="Meiryo UI" panose="020B0604030504040204" pitchFamily="50" charset="-128"/>
              </a:rPr>
              <a:t>】</a:t>
            </a:r>
          </a:p>
        </p:txBody>
      </p:sp>
      <p:sp>
        <p:nvSpPr>
          <p:cNvPr id="17" name="下矢印 16"/>
          <p:cNvSpPr/>
          <p:nvPr/>
        </p:nvSpPr>
        <p:spPr>
          <a:xfrm>
            <a:off x="3280569" y="4564284"/>
            <a:ext cx="1948871" cy="622434"/>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rPr>
              <a:t>図表化</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18" name="角丸四角形 17"/>
          <p:cNvSpPr/>
          <p:nvPr/>
        </p:nvSpPr>
        <p:spPr>
          <a:xfrm>
            <a:off x="321265" y="5313240"/>
            <a:ext cx="8501466" cy="627953"/>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en-US" altLang="ja-JP" sz="2000" b="1" dirty="0">
                <a:solidFill>
                  <a:prstClr val="black"/>
                </a:solidFill>
                <a:latin typeface="Meiryo UI" panose="020B0604030504040204" pitchFamily="50" charset="-128"/>
                <a:ea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rPr>
              <a:t>図</a:t>
            </a:r>
            <a:r>
              <a:rPr lang="en-US" altLang="ja-JP" sz="2000" b="1" dirty="0">
                <a:solidFill>
                  <a:prstClr val="black"/>
                </a:solidFill>
                <a:latin typeface="Meiryo UI" panose="020B0604030504040204" pitchFamily="50" charset="-128"/>
                <a:ea typeface="Meiryo UI" panose="020B0604030504040204" pitchFamily="50" charset="-128"/>
              </a:rPr>
              <a:t>1】</a:t>
            </a:r>
            <a:r>
              <a:rPr lang="ja-JP" altLang="en-US" sz="2000" b="1" dirty="0">
                <a:solidFill>
                  <a:prstClr val="black"/>
                </a:solidFill>
                <a:latin typeface="Meiryo UI" panose="020B0604030504040204" pitchFamily="50" charset="-128"/>
                <a:ea typeface="Meiryo UI" panose="020B0604030504040204" pitchFamily="50" charset="-128"/>
              </a:rPr>
              <a:t>保健医療福祉連携システムの構築にむけた連携モデル</a:t>
            </a:r>
          </a:p>
        </p:txBody>
      </p:sp>
      <p:cxnSp>
        <p:nvCxnSpPr>
          <p:cNvPr id="9" name="直線コネクタ 8"/>
          <p:cNvCxnSpPr/>
          <p:nvPr/>
        </p:nvCxnSpPr>
        <p:spPr>
          <a:xfrm>
            <a:off x="254578" y="598517"/>
            <a:ext cx="856557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フッター プレースホルダー 4"/>
          <p:cNvSpPr>
            <a:spLocks noGrp="1"/>
          </p:cNvSpPr>
          <p:nvPr>
            <p:ph type="ftr" sz="quarter" idx="11"/>
          </p:nvPr>
        </p:nvSpPr>
        <p:spPr/>
        <p:txBody>
          <a:bodyPr/>
          <a:lstStyle/>
          <a:p>
            <a:r>
              <a:rPr kumimoji="1" lang="en-US" altLang="zh-TW" sz="800" dirty="0" smtClean="0"/>
              <a:t>&lt;</a:t>
            </a:r>
            <a:r>
              <a:rPr kumimoji="1" lang="zh-TW" altLang="en-US" sz="800" dirty="0" smtClean="0"/>
              <a:t>公益社団法人　日本看護協会</a:t>
            </a:r>
            <a:r>
              <a:rPr kumimoji="1" lang="en-US" altLang="zh-TW" sz="800" dirty="0" smtClean="0"/>
              <a:t>&gt;</a:t>
            </a:r>
            <a:endParaRPr kumimoji="1" lang="ja-JP" altLang="en-US" sz="800" dirty="0"/>
          </a:p>
        </p:txBody>
      </p:sp>
      <p:pic>
        <p:nvPicPr>
          <p:cNvPr id="7" name="210826_1050">
            <a:hlinkClick r:id="" action="ppaction://media"/>
          </p:cNvPr>
          <p:cNvPicPr>
            <a:picLocks noChangeAspect="1"/>
          </p:cNvPicPr>
          <p:nvPr>
            <a:audioFile r:link="rId1"/>
            <p:extLst>
              <p:ext uri="{DAA4B4D4-6D71-4841-9C94-3DE7FCFB9230}">
                <p14:media xmlns:p14="http://schemas.microsoft.com/office/powerpoint/2010/main" r:embed="rId2">
                  <p14:trim st="397000" end="1.1007004166E6"/>
                </p14:media>
              </p:ext>
            </p:extLst>
          </p:nvPr>
        </p:nvPicPr>
        <p:blipFill>
          <a:blip r:embed="rId5"/>
          <a:stretch>
            <a:fillRect/>
          </a:stretch>
        </p:blipFill>
        <p:spPr>
          <a:xfrm>
            <a:off x="8302442" y="5975075"/>
            <a:ext cx="609600" cy="609600"/>
          </a:xfrm>
          <a:prstGeom prst="rect">
            <a:avLst/>
          </a:prstGeom>
        </p:spPr>
      </p:pic>
    </p:spTree>
    <p:extLst>
      <p:ext uri="{BB962C8B-B14F-4D97-AF65-F5344CB8AC3E}">
        <p14:creationId xmlns:p14="http://schemas.microsoft.com/office/powerpoint/2010/main" val="394932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4578" y="105212"/>
            <a:ext cx="7886700" cy="487680"/>
          </a:xfrm>
        </p:spPr>
        <p:txBody>
          <a:bodyPr>
            <a:normAutofit/>
          </a:bodyPr>
          <a:lstStyle/>
          <a:p>
            <a:r>
              <a:rPr kumimoji="1" lang="ja-JP" altLang="en-US" sz="2400" b="1" dirty="0" smtClean="0">
                <a:latin typeface="Meiryo UI" panose="020B0604030504040204" pitchFamily="50" charset="-128"/>
                <a:ea typeface="Meiryo UI" panose="020B0604030504040204" pitchFamily="50" charset="-128"/>
              </a:rPr>
              <a:t>自治体保健師</a:t>
            </a:r>
            <a:r>
              <a:rPr lang="ja-JP" altLang="en-US" sz="2400" b="1" dirty="0" smtClean="0">
                <a:latin typeface="Meiryo UI" panose="020B0604030504040204" pitchFamily="50" charset="-128"/>
                <a:ea typeface="Meiryo UI" panose="020B0604030504040204" pitchFamily="50" charset="-128"/>
              </a:rPr>
              <a:t>や関係者等</a:t>
            </a:r>
            <a:r>
              <a:rPr kumimoji="1" lang="ja-JP" altLang="en-US" sz="2400" b="1" dirty="0" smtClean="0">
                <a:latin typeface="Meiryo UI" panose="020B0604030504040204" pitchFamily="50" charset="-128"/>
                <a:ea typeface="Meiryo UI" panose="020B0604030504040204" pitchFamily="50" charset="-128"/>
              </a:rPr>
              <a:t>の役割</a:t>
            </a:r>
            <a:endParaRPr kumimoji="1" lang="ja-JP" altLang="en-US" sz="2400" b="1"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39120F6A-5BAE-4860-9898-38BC5CBC6A99}" type="slidenum">
              <a:rPr kumimoji="1" lang="ja-JP" altLang="en-US" smtClean="0"/>
              <a:t>5</a:t>
            </a:fld>
            <a:endParaRPr kumimoji="1" lang="ja-JP" altLang="en-US"/>
          </a:p>
        </p:txBody>
      </p:sp>
      <p:cxnSp>
        <p:nvCxnSpPr>
          <p:cNvPr id="5" name="直線コネクタ 4"/>
          <p:cNvCxnSpPr/>
          <p:nvPr/>
        </p:nvCxnSpPr>
        <p:spPr>
          <a:xfrm>
            <a:off x="254578" y="598517"/>
            <a:ext cx="856557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フッター プレースホルダー 3"/>
          <p:cNvSpPr>
            <a:spLocks noGrp="1"/>
          </p:cNvSpPr>
          <p:nvPr>
            <p:ph type="ftr" sz="quarter" idx="11"/>
          </p:nvPr>
        </p:nvSpPr>
        <p:spPr/>
        <p:txBody>
          <a:bodyPr/>
          <a:lstStyle/>
          <a:p>
            <a:r>
              <a:rPr kumimoji="1" lang="en-US" altLang="zh-TW" sz="800" dirty="0" smtClean="0"/>
              <a:t>&lt;</a:t>
            </a:r>
            <a:r>
              <a:rPr kumimoji="1" lang="zh-TW" altLang="en-US" sz="800" dirty="0" smtClean="0"/>
              <a:t>公益社団法人　日本看護協会</a:t>
            </a:r>
            <a:r>
              <a:rPr kumimoji="1" lang="en-US" altLang="zh-TW" sz="800" dirty="0" smtClean="0"/>
              <a:t>&gt;</a:t>
            </a:r>
            <a:endParaRPr kumimoji="1" lang="ja-JP" altLang="en-US" sz="800" dirty="0"/>
          </a:p>
        </p:txBody>
      </p:sp>
      <p:sp>
        <p:nvSpPr>
          <p:cNvPr id="6" name="正方形/長方形 5"/>
          <p:cNvSpPr/>
          <p:nvPr/>
        </p:nvSpPr>
        <p:spPr>
          <a:xfrm>
            <a:off x="610178" y="749300"/>
            <a:ext cx="126422"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68928" y="831850"/>
            <a:ext cx="3429000" cy="381000"/>
          </a:xfrm>
          <a:prstGeom prst="rect">
            <a:avLst/>
          </a:prstGeom>
          <a:noFill/>
        </p:spPr>
        <p:txBody>
          <a:bodyPr wrap="square" rtlCol="0">
            <a:spAutoFit/>
          </a:bodyPr>
          <a:lstStyle/>
          <a:p>
            <a:r>
              <a:rPr kumimoji="1" lang="ja-JP" altLang="en-US" b="1" dirty="0" smtClean="0">
                <a:solidFill>
                  <a:schemeClr val="accent1"/>
                </a:solidFill>
                <a:latin typeface="Meiryo UI" panose="020B0604030504040204" pitchFamily="50" charset="-128"/>
                <a:ea typeface="Meiryo UI" panose="020B0604030504040204" pitchFamily="50" charset="-128"/>
              </a:rPr>
              <a:t>都道府県本庁保健師</a:t>
            </a:r>
            <a:endParaRPr kumimoji="1" lang="ja-JP" altLang="en-US" b="1" dirty="0">
              <a:solidFill>
                <a:schemeClr val="accent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933450" y="1295400"/>
            <a:ext cx="7886700" cy="1323439"/>
          </a:xfrm>
          <a:prstGeom prst="rect">
            <a:avLst/>
          </a:prstGeom>
          <a:noFill/>
        </p:spPr>
        <p:txBody>
          <a:bodyPr wrap="square" rtlCol="0">
            <a:spAutoFit/>
          </a:bodyPr>
          <a:lstStyle/>
          <a:p>
            <a:pPr lvl="0"/>
            <a:r>
              <a:rPr lang="ja-JP" altLang="en-US" sz="1400" b="1" dirty="0" smtClean="0">
                <a:solidFill>
                  <a:schemeClr val="accent1"/>
                </a:solidFill>
                <a:latin typeface="Meiryo UI" panose="020B0604030504040204" pitchFamily="50" charset="-128"/>
                <a:ea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rPr>
              <a:t>県</a:t>
            </a:r>
            <a:r>
              <a:rPr lang="ja-JP" altLang="ja-JP" sz="1400" b="1" dirty="0">
                <a:latin typeface="Meiryo UI" panose="020B0604030504040204" pitchFamily="50" charset="-128"/>
                <a:ea typeface="Meiryo UI" panose="020B0604030504040204" pitchFamily="50" charset="-128"/>
              </a:rPr>
              <a:t>全体の施策の方向性</a:t>
            </a:r>
            <a:r>
              <a:rPr lang="ja-JP" altLang="ja-JP" sz="1400" dirty="0">
                <a:latin typeface="Meiryo UI" panose="020B0604030504040204" pitchFamily="50" charset="-128"/>
                <a:ea typeface="Meiryo UI" panose="020B0604030504040204" pitchFamily="50" charset="-128"/>
              </a:rPr>
              <a:t>を見据え、保健所管内における意見や課題を</a:t>
            </a:r>
            <a:r>
              <a:rPr lang="ja-JP" altLang="ja-JP" sz="1400" b="1" dirty="0">
                <a:latin typeface="Meiryo UI" panose="020B0604030504040204" pitchFamily="50" charset="-128"/>
                <a:ea typeface="Meiryo UI" panose="020B0604030504040204" pitchFamily="50" charset="-128"/>
              </a:rPr>
              <a:t>吸い上げ</a:t>
            </a:r>
            <a:r>
              <a:rPr lang="ja-JP" altLang="ja-JP" sz="1400" dirty="0">
                <a:latin typeface="Meiryo UI" panose="020B0604030504040204" pitchFamily="50" charset="-128"/>
                <a:ea typeface="Meiryo UI" panose="020B0604030504040204" pitchFamily="50" charset="-128"/>
              </a:rPr>
              <a:t>ながら、</a:t>
            </a:r>
            <a:r>
              <a:rPr lang="ja-JP" altLang="ja-JP" sz="1400" b="1" dirty="0">
                <a:latin typeface="Meiryo UI" panose="020B0604030504040204" pitchFamily="50" charset="-128"/>
                <a:ea typeface="Meiryo UI" panose="020B0604030504040204" pitchFamily="50" charset="-128"/>
              </a:rPr>
              <a:t>地域の実情</a:t>
            </a:r>
            <a:r>
              <a:rPr lang="ja-JP" altLang="ja-JP" sz="1400" b="1" dirty="0" smtClean="0">
                <a:latin typeface="Meiryo UI" panose="020B0604030504040204" pitchFamily="50" charset="-128"/>
                <a:ea typeface="Meiryo UI" panose="020B0604030504040204" pitchFamily="50" charset="-128"/>
              </a:rPr>
              <a:t>に</a:t>
            </a:r>
            <a:endParaRPr lang="en-US" altLang="ja-JP" sz="1400" b="1" dirty="0" smtClean="0">
              <a:latin typeface="Meiryo UI" panose="020B0604030504040204" pitchFamily="50" charset="-128"/>
              <a:ea typeface="Meiryo UI" panose="020B0604030504040204" pitchFamily="50" charset="-128"/>
            </a:endParaRPr>
          </a:p>
          <a:p>
            <a:pPr lvl="0">
              <a:spcAft>
                <a:spcPts val="600"/>
              </a:spcAft>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r>
              <a:rPr lang="ja-JP" altLang="ja-JP" sz="1400" b="1" dirty="0" smtClean="0">
                <a:latin typeface="Meiryo UI" panose="020B0604030504040204" pitchFamily="50" charset="-128"/>
                <a:ea typeface="Meiryo UI" panose="020B0604030504040204" pitchFamily="50" charset="-128"/>
              </a:rPr>
              <a:t>応じた</a:t>
            </a:r>
            <a:r>
              <a:rPr lang="ja-JP" altLang="ja-JP" sz="1400" b="1" dirty="0">
                <a:latin typeface="Meiryo UI" panose="020B0604030504040204" pitchFamily="50" charset="-128"/>
                <a:ea typeface="Meiryo UI" panose="020B0604030504040204" pitchFamily="50" charset="-128"/>
              </a:rPr>
              <a:t>方策</a:t>
            </a:r>
            <a:r>
              <a:rPr lang="ja-JP" altLang="ja-JP" sz="1400" dirty="0">
                <a:latin typeface="Meiryo UI" panose="020B0604030504040204" pitchFamily="50" charset="-128"/>
                <a:ea typeface="Meiryo UI" panose="020B0604030504040204" pitchFamily="50" charset="-128"/>
              </a:rPr>
              <a:t>を先導</a:t>
            </a:r>
            <a:r>
              <a:rPr lang="ja-JP" altLang="en-US" sz="1400" dirty="0">
                <a:latin typeface="Meiryo UI" panose="020B0604030504040204" pitchFamily="50" charset="-128"/>
                <a:ea typeface="Meiryo UI" panose="020B0604030504040204" pitchFamily="50" charset="-128"/>
              </a:rPr>
              <a:t>する</a:t>
            </a:r>
            <a:r>
              <a:rPr lang="ja-JP" altLang="ja-JP" sz="1400" dirty="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a:p>
            <a:pPr lvl="0"/>
            <a:r>
              <a:rPr lang="ja-JP" altLang="en-US" sz="1400" dirty="0" smtClean="0">
                <a:solidFill>
                  <a:schemeClr val="accent1"/>
                </a:solidFill>
                <a:latin typeface="Meiryo UI" panose="020B0604030504040204" pitchFamily="50" charset="-128"/>
                <a:ea typeface="Meiryo UI" panose="020B0604030504040204" pitchFamily="50" charset="-128"/>
              </a:rPr>
              <a:t>■</a:t>
            </a:r>
            <a:r>
              <a:rPr lang="ja-JP" altLang="ja-JP" sz="1400" dirty="0" smtClean="0">
                <a:latin typeface="Meiryo UI" panose="020B0604030504040204" pitchFamily="50" charset="-128"/>
                <a:ea typeface="Meiryo UI" panose="020B0604030504040204" pitchFamily="50" charset="-128"/>
              </a:rPr>
              <a:t>保健所</a:t>
            </a:r>
            <a:r>
              <a:rPr lang="ja-JP" altLang="ja-JP" sz="1400" dirty="0">
                <a:latin typeface="Meiryo UI" panose="020B0604030504040204" pitchFamily="50" charset="-128"/>
                <a:ea typeface="Meiryo UI" panose="020B0604030504040204" pitchFamily="50" charset="-128"/>
              </a:rPr>
              <a:t>と市町村の連携と協働に</a:t>
            </a:r>
            <a:r>
              <a:rPr lang="ja-JP" altLang="ja-JP" sz="1400" b="1" dirty="0">
                <a:latin typeface="Meiryo UI" panose="020B0604030504040204" pitchFamily="50" charset="-128"/>
                <a:ea typeface="Meiryo UI" panose="020B0604030504040204" pitchFamily="50" charset="-128"/>
              </a:rPr>
              <a:t>寄り添い</a:t>
            </a:r>
            <a:r>
              <a:rPr lang="ja-JP" altLang="ja-JP" sz="1400" dirty="0">
                <a:latin typeface="Meiryo UI" panose="020B0604030504040204" pitchFamily="50" charset="-128"/>
                <a:ea typeface="Meiryo UI" panose="020B0604030504040204" pitchFamily="50" charset="-128"/>
              </a:rPr>
              <a:t>、県・保健所・市町村の</a:t>
            </a:r>
            <a:r>
              <a:rPr lang="ja-JP" altLang="ja-JP" sz="1400" b="1" dirty="0">
                <a:latin typeface="Meiryo UI" panose="020B0604030504040204" pitchFamily="50" charset="-128"/>
                <a:ea typeface="Meiryo UI" panose="020B0604030504040204" pitchFamily="50" charset="-128"/>
              </a:rPr>
              <a:t>役割の明確化</a:t>
            </a:r>
            <a:r>
              <a:rPr lang="ja-JP" altLang="en-US" sz="1400" dirty="0">
                <a:latin typeface="Meiryo UI" panose="020B0604030504040204" pitchFamily="50" charset="-128"/>
                <a:ea typeface="Meiryo UI" panose="020B0604030504040204" pitchFamily="50" charset="-128"/>
              </a:rPr>
              <a:t>、</a:t>
            </a:r>
            <a:r>
              <a:rPr lang="ja-JP" altLang="ja-JP" sz="1400" dirty="0">
                <a:latin typeface="Meiryo UI" panose="020B0604030504040204" pitchFamily="50" charset="-128"/>
                <a:ea typeface="Meiryo UI" panose="020B0604030504040204" pitchFamily="50" charset="-128"/>
              </a:rPr>
              <a:t>保健所管内の</a:t>
            </a:r>
            <a:r>
              <a:rPr lang="ja-JP" altLang="ja-JP" sz="1400" b="1" dirty="0">
                <a:latin typeface="Meiryo UI" panose="020B0604030504040204" pitchFamily="50" charset="-128"/>
                <a:ea typeface="Meiryo UI" panose="020B0604030504040204" pitchFamily="50" charset="-128"/>
              </a:rPr>
              <a:t>広域</a:t>
            </a:r>
            <a:r>
              <a:rPr lang="ja-JP" altLang="ja-JP" sz="1400" b="1" dirty="0" smtClean="0">
                <a:latin typeface="Meiryo UI" panose="020B0604030504040204" pitchFamily="50" charset="-128"/>
                <a:ea typeface="Meiryo UI" panose="020B0604030504040204" pitchFamily="50" charset="-128"/>
              </a:rPr>
              <a:t>の</a:t>
            </a:r>
            <a:endParaRPr lang="en-US" altLang="ja-JP" sz="1400" b="1" dirty="0" smtClean="0">
              <a:latin typeface="Meiryo UI" panose="020B0604030504040204" pitchFamily="50" charset="-128"/>
              <a:ea typeface="Meiryo UI" panose="020B0604030504040204" pitchFamily="50" charset="-128"/>
            </a:endParaRPr>
          </a:p>
          <a:p>
            <a:pPr lvl="0">
              <a:spcAft>
                <a:spcPts val="600"/>
              </a:spcAft>
            </a:pPr>
            <a:r>
              <a:rPr lang="en-US" altLang="ja-JP"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r>
              <a:rPr lang="ja-JP" altLang="ja-JP" sz="1400" b="1" dirty="0" smtClean="0">
                <a:latin typeface="Meiryo UI" panose="020B0604030504040204" pitchFamily="50" charset="-128"/>
                <a:ea typeface="Meiryo UI" panose="020B0604030504040204" pitchFamily="50" charset="-128"/>
              </a:rPr>
              <a:t>仕組み</a:t>
            </a:r>
            <a:r>
              <a:rPr lang="ja-JP" altLang="ja-JP" sz="1400" dirty="0">
                <a:latin typeface="Meiryo UI" panose="020B0604030504040204" pitchFamily="50" charset="-128"/>
                <a:ea typeface="Meiryo UI" panose="020B0604030504040204" pitchFamily="50" charset="-128"/>
              </a:rPr>
              <a:t>となるよう</a:t>
            </a:r>
            <a:r>
              <a:rPr lang="ja-JP" altLang="ja-JP" sz="1400" b="1" dirty="0">
                <a:latin typeface="Meiryo UI" panose="020B0604030504040204" pitchFamily="50" charset="-128"/>
                <a:ea typeface="Meiryo UI" panose="020B0604030504040204" pitchFamily="50" charset="-128"/>
              </a:rPr>
              <a:t>枠組みや、評価指標を作成</a:t>
            </a:r>
            <a:r>
              <a:rPr lang="ja-JP" altLang="ja-JP" sz="1400" dirty="0">
                <a:latin typeface="Meiryo UI" panose="020B0604030504040204" pitchFamily="50" charset="-128"/>
                <a:ea typeface="Meiryo UI" panose="020B0604030504040204" pitchFamily="50" charset="-128"/>
              </a:rPr>
              <a:t>し提供する。</a:t>
            </a:r>
            <a:endParaRPr lang="ja-JP" altLang="en-US" sz="1400" dirty="0">
              <a:latin typeface="Meiryo UI" panose="020B0604030504040204" pitchFamily="50" charset="-128"/>
              <a:ea typeface="Meiryo UI" panose="020B0604030504040204" pitchFamily="50" charset="-128"/>
            </a:endParaRPr>
          </a:p>
          <a:p>
            <a:pPr lvl="0"/>
            <a:r>
              <a:rPr lang="ja-JP" altLang="en-US" sz="1400" b="1" dirty="0" smtClean="0">
                <a:solidFill>
                  <a:schemeClr val="accent1"/>
                </a:solidFill>
                <a:latin typeface="Meiryo UI" panose="020B0604030504040204" pitchFamily="50" charset="-128"/>
                <a:ea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rPr>
              <a:t>継続</a:t>
            </a:r>
            <a:r>
              <a:rPr lang="ja-JP" altLang="ja-JP" sz="1400" b="1" dirty="0">
                <a:latin typeface="Meiryo UI" panose="020B0604030504040204" pitchFamily="50" charset="-128"/>
                <a:ea typeface="Meiryo UI" panose="020B0604030504040204" pitchFamily="50" charset="-128"/>
              </a:rPr>
              <a:t>して</a:t>
            </a:r>
            <a:r>
              <a:rPr lang="ja-JP" altLang="ja-JP" sz="1400" dirty="0">
                <a:latin typeface="Meiryo UI" panose="020B0604030504040204" pitchFamily="50" charset="-128"/>
                <a:ea typeface="Meiryo UI" panose="020B0604030504040204" pitchFamily="50" charset="-128"/>
              </a:rPr>
              <a:t>システムが稼働できるような</a:t>
            </a:r>
            <a:r>
              <a:rPr lang="ja-JP" altLang="ja-JP" sz="1400" b="1" dirty="0">
                <a:latin typeface="Meiryo UI" panose="020B0604030504040204" pitchFamily="50" charset="-128"/>
                <a:ea typeface="Meiryo UI" panose="020B0604030504040204" pitchFamily="50" charset="-128"/>
              </a:rPr>
              <a:t>体制づくり</a:t>
            </a:r>
            <a:r>
              <a:rPr lang="ja-JP" altLang="ja-JP" sz="1400" dirty="0">
                <a:latin typeface="Meiryo UI" panose="020B0604030504040204" pitchFamily="50" charset="-128"/>
                <a:ea typeface="Meiryo UI" panose="020B0604030504040204" pitchFamily="50" charset="-128"/>
              </a:rPr>
              <a:t>や保健所保健師の</a:t>
            </a:r>
            <a:r>
              <a:rPr lang="ja-JP" altLang="ja-JP" sz="1400" b="1" dirty="0">
                <a:latin typeface="Meiryo UI" panose="020B0604030504040204" pitchFamily="50" charset="-128"/>
                <a:ea typeface="Meiryo UI" panose="020B0604030504040204" pitchFamily="50" charset="-128"/>
              </a:rPr>
              <a:t>力量形成</a:t>
            </a:r>
            <a:r>
              <a:rPr lang="ja-JP" altLang="ja-JP" sz="1400" dirty="0">
                <a:latin typeface="Meiryo UI" panose="020B0604030504040204" pitchFamily="50" charset="-128"/>
                <a:ea typeface="Meiryo UI" panose="020B0604030504040204" pitchFamily="50" charset="-128"/>
              </a:rPr>
              <a:t>に対する働きかけを</a:t>
            </a:r>
            <a:r>
              <a:rPr lang="ja-JP" altLang="en-US" sz="1400" dirty="0">
                <a:latin typeface="Meiryo UI" panose="020B0604030504040204" pitchFamily="50" charset="-128"/>
                <a:ea typeface="Meiryo UI" panose="020B0604030504040204" pitchFamily="50" charset="-128"/>
              </a:rPr>
              <a:t>行う</a:t>
            </a:r>
            <a:r>
              <a:rPr lang="ja-JP" altLang="ja-JP" sz="1400" dirty="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sp>
        <p:nvSpPr>
          <p:cNvPr id="10" name="正方形/長方形 9"/>
          <p:cNvSpPr/>
          <p:nvPr/>
        </p:nvSpPr>
        <p:spPr>
          <a:xfrm>
            <a:off x="610178" y="2698283"/>
            <a:ext cx="126422" cy="546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11" name="テキスト ボックス 10"/>
          <p:cNvSpPr txBox="1"/>
          <p:nvPr/>
        </p:nvSpPr>
        <p:spPr>
          <a:xfrm>
            <a:off x="768928" y="2780833"/>
            <a:ext cx="3429000" cy="381000"/>
          </a:xfrm>
          <a:prstGeom prst="rect">
            <a:avLst/>
          </a:prstGeom>
          <a:noFill/>
        </p:spPr>
        <p:txBody>
          <a:bodyPr wrap="square" rtlCol="0">
            <a:spAutoFit/>
          </a:bodyPr>
          <a:lstStyle/>
          <a:p>
            <a:r>
              <a:rPr kumimoji="1" lang="ja-JP" altLang="en-US" b="1" dirty="0" smtClean="0">
                <a:solidFill>
                  <a:schemeClr val="accent2"/>
                </a:solidFill>
                <a:latin typeface="Meiryo UI" panose="020B0604030504040204" pitchFamily="50" charset="-128"/>
                <a:ea typeface="Meiryo UI" panose="020B0604030504040204" pitchFamily="50" charset="-128"/>
              </a:rPr>
              <a:t>保健所保健師</a:t>
            </a:r>
            <a:endParaRPr kumimoji="1" lang="ja-JP" altLang="en-US" b="1" dirty="0">
              <a:solidFill>
                <a:schemeClr val="accent2"/>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933450" y="3244383"/>
            <a:ext cx="7886700" cy="815608"/>
          </a:xfrm>
          <a:prstGeom prst="rect">
            <a:avLst/>
          </a:prstGeom>
          <a:noFill/>
        </p:spPr>
        <p:txBody>
          <a:bodyPr wrap="square" rtlCol="0">
            <a:spAutoFit/>
          </a:bodyPr>
          <a:lstStyle/>
          <a:p>
            <a:pPr lvl="0">
              <a:spcAft>
                <a:spcPts val="600"/>
              </a:spcAft>
            </a:pPr>
            <a:r>
              <a:rPr lang="ja-JP" altLang="en-US" sz="1400" b="1" dirty="0" smtClean="0">
                <a:solidFill>
                  <a:schemeClr val="accent2"/>
                </a:solidFill>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既存のサービスでは</a:t>
            </a:r>
            <a:r>
              <a:rPr lang="ja-JP" altLang="en-US" sz="1400" b="1" dirty="0">
                <a:latin typeface="Meiryo UI" panose="020B0604030504040204" pitchFamily="50" charset="-128"/>
                <a:ea typeface="Meiryo UI" panose="020B0604030504040204" pitchFamily="50" charset="-128"/>
              </a:rPr>
              <a:t>対処しきれないニーズ」を把握</a:t>
            </a:r>
            <a:r>
              <a:rPr lang="ja-JP" altLang="en-US" sz="1400" dirty="0">
                <a:latin typeface="Meiryo UI" panose="020B0604030504040204" pitchFamily="50" charset="-128"/>
                <a:ea typeface="Meiryo UI" panose="020B0604030504040204" pitchFamily="50" charset="-128"/>
              </a:rPr>
              <a:t>し、</a:t>
            </a:r>
            <a:r>
              <a:rPr lang="ja-JP" altLang="en-US" sz="1400" b="1" dirty="0">
                <a:latin typeface="Meiryo UI" panose="020B0604030504040204" pitchFamily="50" charset="-128"/>
                <a:ea typeface="Meiryo UI" panose="020B0604030504040204" pitchFamily="50" charset="-128"/>
              </a:rPr>
              <a:t>地域のシステムを構築</a:t>
            </a:r>
            <a:r>
              <a:rPr lang="ja-JP" altLang="en-US" sz="1400" dirty="0">
                <a:latin typeface="Meiryo UI" panose="020B0604030504040204" pitchFamily="50" charset="-128"/>
                <a:ea typeface="Meiryo UI" panose="020B0604030504040204" pitchFamily="50" charset="-128"/>
              </a:rPr>
              <a:t>する。</a:t>
            </a:r>
          </a:p>
          <a:p>
            <a:pPr lvl="0"/>
            <a:r>
              <a:rPr lang="ja-JP" altLang="en-US" sz="1400" dirty="0" smtClean="0">
                <a:solidFill>
                  <a:schemeClr val="accent2"/>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rPr>
              <a:t>住民</a:t>
            </a:r>
            <a:r>
              <a:rPr lang="ja-JP" altLang="en-US" sz="1400" dirty="0">
                <a:latin typeface="Meiryo UI" panose="020B0604030504040204" pitchFamily="50" charset="-128"/>
                <a:ea typeface="Meiryo UI" panose="020B0604030504040204" pitchFamily="50" charset="-128"/>
              </a:rPr>
              <a:t>や地域の</a:t>
            </a:r>
            <a:r>
              <a:rPr lang="ja-JP" altLang="en-US" sz="1400" b="1" dirty="0">
                <a:latin typeface="Meiryo UI" panose="020B0604030504040204" pitchFamily="50" charset="-128"/>
                <a:ea typeface="Meiryo UI" panose="020B0604030504040204" pitchFamily="50" charset="-128"/>
              </a:rPr>
              <a:t>看護職</a:t>
            </a:r>
            <a:r>
              <a:rPr lang="ja-JP" altLang="en-US" sz="1400" dirty="0">
                <a:latin typeface="Meiryo UI" panose="020B0604030504040204" pitchFamily="50" charset="-128"/>
                <a:ea typeface="Meiryo UI" panose="020B0604030504040204" pitchFamily="50" charset="-128"/>
              </a:rPr>
              <a:t>および関係する</a:t>
            </a:r>
            <a:r>
              <a:rPr lang="ja-JP" altLang="en-US" sz="1400" b="1" dirty="0">
                <a:latin typeface="Meiryo UI" panose="020B0604030504040204" pitchFamily="50" charset="-128"/>
                <a:ea typeface="Meiryo UI" panose="020B0604030504040204" pitchFamily="50" charset="-128"/>
              </a:rPr>
              <a:t>他職種</a:t>
            </a:r>
            <a:r>
              <a:rPr lang="ja-JP" altLang="en-US" sz="1400" dirty="0">
                <a:latin typeface="Meiryo UI" panose="020B0604030504040204" pitchFamily="50" charset="-128"/>
                <a:ea typeface="Meiryo UI" panose="020B0604030504040204" pitchFamily="50" charset="-128"/>
              </a:rPr>
              <a:t>と</a:t>
            </a:r>
            <a:r>
              <a:rPr lang="ja-JP" altLang="en-US" sz="1400" b="1" dirty="0">
                <a:latin typeface="Meiryo UI" panose="020B0604030504040204" pitchFamily="50" charset="-128"/>
                <a:ea typeface="Meiryo UI" panose="020B0604030504040204" pitchFamily="50" charset="-128"/>
              </a:rPr>
              <a:t>連携</a:t>
            </a:r>
            <a:r>
              <a:rPr lang="ja-JP" altLang="en-US" sz="1400" dirty="0">
                <a:latin typeface="Meiryo UI" panose="020B0604030504040204" pitchFamily="50" charset="-128"/>
                <a:ea typeface="Meiryo UI" panose="020B0604030504040204" pitchFamily="50" charset="-128"/>
              </a:rPr>
              <a:t>し、ケアの</a:t>
            </a:r>
            <a:r>
              <a:rPr lang="ja-JP" altLang="en-US" sz="1400" b="1" dirty="0">
                <a:latin typeface="Meiryo UI" panose="020B0604030504040204" pitchFamily="50" charset="-128"/>
                <a:ea typeface="Meiryo UI" panose="020B0604030504040204" pitchFamily="50" charset="-128"/>
              </a:rPr>
              <a:t>仕組みをつくり</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つなぎ・</a:t>
            </a:r>
            <a:r>
              <a:rPr lang="ja-JP" altLang="en-US" sz="1400" b="1" dirty="0" smtClean="0">
                <a:latin typeface="Meiryo UI" panose="020B0604030504040204" pitchFamily="50" charset="-128"/>
                <a:ea typeface="Meiryo UI" panose="020B0604030504040204" pitchFamily="50" charset="-128"/>
              </a:rPr>
              <a:t>けん引役</a:t>
            </a:r>
            <a:endParaRPr lang="en-US" altLang="ja-JP" sz="1400" b="1" dirty="0" smtClean="0">
              <a:latin typeface="Meiryo UI" panose="020B0604030504040204" pitchFamily="50" charset="-128"/>
              <a:ea typeface="Meiryo UI" panose="020B0604030504040204" pitchFamily="50" charset="-128"/>
            </a:endParaRPr>
          </a:p>
          <a:p>
            <a:pPr lvl="0"/>
            <a:r>
              <a:rPr lang="en-US" altLang="ja-JP" sz="1400" b="1" dirty="0">
                <a:latin typeface="Meiryo UI" panose="020B0604030504040204" pitchFamily="50" charset="-128"/>
                <a:ea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rPr>
              <a:t>なる</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sp>
        <p:nvSpPr>
          <p:cNvPr id="13" name="正方形/長方形 12"/>
          <p:cNvSpPr/>
          <p:nvPr/>
        </p:nvSpPr>
        <p:spPr>
          <a:xfrm>
            <a:off x="610178" y="4145935"/>
            <a:ext cx="126422" cy="546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solidFill>
            </a:endParaRPr>
          </a:p>
        </p:txBody>
      </p:sp>
      <p:sp>
        <p:nvSpPr>
          <p:cNvPr id="14" name="テキスト ボックス 13"/>
          <p:cNvSpPr txBox="1"/>
          <p:nvPr/>
        </p:nvSpPr>
        <p:spPr>
          <a:xfrm>
            <a:off x="768928" y="4228485"/>
            <a:ext cx="3429000" cy="369332"/>
          </a:xfrm>
          <a:prstGeom prst="rect">
            <a:avLst/>
          </a:prstGeom>
          <a:noFill/>
        </p:spPr>
        <p:txBody>
          <a:bodyPr wrap="square" rtlCol="0">
            <a:spAutoFit/>
          </a:bodyPr>
          <a:lstStyle/>
          <a:p>
            <a:pPr lvl="0"/>
            <a:r>
              <a:rPr lang="ja-JP" altLang="en-US" b="1" dirty="0">
                <a:solidFill>
                  <a:schemeClr val="accent6"/>
                </a:solidFill>
                <a:latin typeface="Meiryo UI" panose="020B0604030504040204" pitchFamily="50" charset="-128"/>
                <a:ea typeface="Meiryo UI" panose="020B0604030504040204" pitchFamily="50" charset="-128"/>
              </a:rPr>
              <a:t>市町村保健師・関係者</a:t>
            </a:r>
          </a:p>
        </p:txBody>
      </p:sp>
      <p:sp>
        <p:nvSpPr>
          <p:cNvPr id="15" name="テキスト ボックス 14"/>
          <p:cNvSpPr txBox="1"/>
          <p:nvPr/>
        </p:nvSpPr>
        <p:spPr>
          <a:xfrm>
            <a:off x="933450" y="4678720"/>
            <a:ext cx="7886700" cy="1615827"/>
          </a:xfrm>
          <a:prstGeom prst="rect">
            <a:avLst/>
          </a:prstGeom>
          <a:noFill/>
        </p:spPr>
        <p:txBody>
          <a:bodyPr wrap="square" rtlCol="0">
            <a:spAutoFit/>
          </a:bodyPr>
          <a:lstStyle/>
          <a:p>
            <a:pPr lvl="0"/>
            <a:r>
              <a:rPr lang="ja-JP" altLang="en-US" sz="1400" dirty="0">
                <a:solidFill>
                  <a:schemeClr val="accent6"/>
                </a:solidFill>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市町村</a:t>
            </a:r>
            <a:r>
              <a:rPr lang="ja-JP" altLang="en-US" sz="1400" dirty="0">
                <a:latin typeface="Meiryo UI" panose="020B0604030504040204" pitchFamily="50" charset="-128"/>
                <a:ea typeface="Meiryo UI" panose="020B0604030504040204" pitchFamily="50" charset="-128"/>
              </a:rPr>
              <a:t>保健師は、</a:t>
            </a:r>
            <a:r>
              <a:rPr lang="ja-JP" altLang="en-US" sz="1400" b="1" dirty="0">
                <a:latin typeface="Meiryo UI" panose="020B0604030504040204" pitchFamily="50" charset="-128"/>
                <a:ea typeface="Meiryo UI" panose="020B0604030504040204" pitchFamily="50" charset="-128"/>
              </a:rPr>
              <a:t>住民に身近な行政機関</a:t>
            </a:r>
            <a:r>
              <a:rPr lang="ja-JP" altLang="en-US" sz="1400" dirty="0">
                <a:latin typeface="Meiryo UI" panose="020B0604030504040204" pitchFamily="50" charset="-128"/>
                <a:ea typeface="Meiryo UI" panose="020B0604030504040204" pitchFamily="50" charset="-128"/>
              </a:rPr>
              <a:t>として、</a:t>
            </a:r>
            <a:r>
              <a:rPr lang="ja-JP" altLang="en-US" sz="1400" b="1" dirty="0">
                <a:latin typeface="Meiryo UI" panose="020B0604030504040204" pitchFamily="50" charset="-128"/>
                <a:ea typeface="Meiryo UI" panose="020B0604030504040204" pitchFamily="50" charset="-128"/>
              </a:rPr>
              <a:t>住民に寄り添い</a:t>
            </a:r>
            <a:r>
              <a:rPr lang="ja-JP" altLang="en-US" sz="1400" dirty="0">
                <a:latin typeface="Meiryo UI" panose="020B0604030504040204" pitchFamily="50" charset="-128"/>
                <a:ea typeface="Meiryo UI" panose="020B0604030504040204" pitchFamily="50" charset="-128"/>
              </a:rPr>
              <a:t>ながら、保健の専門性を発揮して</a:t>
            </a:r>
            <a:r>
              <a:rPr lang="ja-JP" altLang="en-US" sz="1400" b="1" dirty="0" smtClean="0">
                <a:latin typeface="Meiryo UI" panose="020B0604030504040204" pitchFamily="50" charset="-128"/>
                <a:ea typeface="Meiryo UI" panose="020B0604030504040204" pitchFamily="50" charset="-128"/>
              </a:rPr>
              <a:t>保健</a:t>
            </a:r>
            <a:endParaRPr lang="en-US" altLang="ja-JP" sz="1400" b="1" dirty="0" smtClean="0">
              <a:latin typeface="Meiryo UI" panose="020B0604030504040204" pitchFamily="50" charset="-128"/>
              <a:ea typeface="Meiryo UI" panose="020B0604030504040204" pitchFamily="50" charset="-128"/>
            </a:endParaRPr>
          </a:p>
          <a:p>
            <a:pPr lvl="0">
              <a:spcAft>
                <a:spcPts val="600"/>
              </a:spcAft>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所</a:t>
            </a:r>
            <a:r>
              <a:rPr lang="ja-JP" altLang="en-US" sz="1400" b="1" dirty="0">
                <a:latin typeface="Meiryo UI" panose="020B0604030504040204" pitchFamily="50" charset="-128"/>
                <a:ea typeface="Meiryo UI" panose="020B0604030504040204" pitchFamily="50" charset="-128"/>
              </a:rPr>
              <a:t>や関係者と連携</a:t>
            </a:r>
            <a:r>
              <a:rPr lang="ja-JP" altLang="en-US" sz="1400" dirty="0">
                <a:latin typeface="Meiryo UI" panose="020B0604030504040204" pitchFamily="50" charset="-128"/>
                <a:ea typeface="Meiryo UI" panose="020B0604030504040204" pitchFamily="50" charset="-128"/>
              </a:rPr>
              <a:t>する。</a:t>
            </a:r>
          </a:p>
          <a:p>
            <a:pPr lvl="0">
              <a:spcAft>
                <a:spcPts val="600"/>
              </a:spcAft>
            </a:pPr>
            <a:r>
              <a:rPr lang="ja-JP" altLang="en-US" sz="1400" dirty="0">
                <a:solidFill>
                  <a:schemeClr val="accent6"/>
                </a:solidFill>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rPr>
              <a:t>保健事業を推進すると共に、課題解決にむけて</a:t>
            </a:r>
            <a:r>
              <a:rPr lang="ja-JP" altLang="en-US" sz="1400" b="1" dirty="0">
                <a:latin typeface="Meiryo UI" panose="020B0604030504040204" pitchFamily="50" charset="-128"/>
                <a:ea typeface="Meiryo UI" panose="020B0604030504040204" pitchFamily="50" charset="-128"/>
              </a:rPr>
              <a:t>関係者を集め会議を企画、開催</a:t>
            </a:r>
            <a:r>
              <a:rPr lang="ja-JP" altLang="en-US" sz="1400" dirty="0">
                <a:latin typeface="Meiryo UI" panose="020B0604030504040204" pitchFamily="50" charset="-128"/>
                <a:ea typeface="Meiryo UI" panose="020B0604030504040204" pitchFamily="50" charset="-128"/>
              </a:rPr>
              <a:t>する。</a:t>
            </a:r>
          </a:p>
          <a:p>
            <a:pPr lvl="0">
              <a:spcAft>
                <a:spcPts val="600"/>
              </a:spcAft>
            </a:pPr>
            <a:r>
              <a:rPr lang="ja-JP" altLang="en-US" sz="1400" dirty="0">
                <a:solidFill>
                  <a:schemeClr val="accent6"/>
                </a:solidFill>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必要</a:t>
            </a:r>
            <a:r>
              <a:rPr lang="ja-JP" altLang="en-US" sz="1400" dirty="0">
                <a:latin typeface="Meiryo UI" panose="020B0604030504040204" pitchFamily="50" charset="-128"/>
                <a:ea typeface="Meiryo UI" panose="020B0604030504040204" pitchFamily="50" charset="-128"/>
              </a:rPr>
              <a:t>時</a:t>
            </a:r>
            <a:r>
              <a:rPr lang="ja-JP" altLang="en-US" sz="1400" b="1" dirty="0">
                <a:latin typeface="Meiryo UI" panose="020B0604030504040204" pitchFamily="50" charset="-128"/>
                <a:ea typeface="Meiryo UI" panose="020B0604030504040204" pitchFamily="50" charset="-128"/>
              </a:rPr>
              <a:t>保健所に支援を求める</a:t>
            </a:r>
            <a:r>
              <a:rPr lang="ja-JP" altLang="en-US" sz="1400" dirty="0">
                <a:latin typeface="Meiryo UI" panose="020B0604030504040204" pitchFamily="50" charset="-128"/>
                <a:ea typeface="Meiryo UI" panose="020B0604030504040204" pitchFamily="50" charset="-128"/>
              </a:rPr>
              <a:t>。</a:t>
            </a:r>
          </a:p>
          <a:p>
            <a:pPr lvl="0"/>
            <a:r>
              <a:rPr lang="ja-JP" altLang="en-US" sz="1400" dirty="0">
                <a:solidFill>
                  <a:schemeClr val="accent6"/>
                </a:solidFill>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関係者</a:t>
            </a:r>
            <a:r>
              <a:rPr lang="ja-JP" altLang="en-US" sz="1400" dirty="0">
                <a:latin typeface="Meiryo UI" panose="020B0604030504040204" pitchFamily="50" charset="-128"/>
                <a:ea typeface="Meiryo UI" panose="020B0604030504040204" pitchFamily="50" charset="-128"/>
              </a:rPr>
              <a:t>は、地域包括ケアシステムを展開する一員としての自覚を持ち、</a:t>
            </a:r>
            <a:r>
              <a:rPr lang="ja-JP" altLang="en-US" sz="1400" b="1" dirty="0">
                <a:latin typeface="Meiryo UI" panose="020B0604030504040204" pitchFamily="50" charset="-128"/>
                <a:ea typeface="Meiryo UI" panose="020B0604030504040204" pitchFamily="50" charset="-128"/>
              </a:rPr>
              <a:t>住民と共に活動</a:t>
            </a:r>
            <a:r>
              <a:rPr lang="ja-JP" altLang="en-US" sz="1400" dirty="0">
                <a:latin typeface="Meiryo UI" panose="020B0604030504040204" pitchFamily="50" charset="-128"/>
                <a:ea typeface="Meiryo UI" panose="020B0604030504040204" pitchFamily="50" charset="-128"/>
              </a:rPr>
              <a:t>しながら、住民の</a:t>
            </a:r>
            <a:r>
              <a:rPr lang="ja-JP" altLang="en-US" sz="1400" b="1" dirty="0" smtClean="0">
                <a:latin typeface="Meiryo UI" panose="020B0604030504040204" pitchFamily="50" charset="-128"/>
                <a:ea typeface="Meiryo UI" panose="020B0604030504040204" pitchFamily="50" charset="-128"/>
              </a:rPr>
              <a:t>力</a:t>
            </a:r>
            <a:endParaRPr lang="en-US" altLang="ja-JP" sz="1400" b="1" dirty="0" smtClean="0">
              <a:latin typeface="Meiryo UI" panose="020B0604030504040204" pitchFamily="50" charset="-128"/>
              <a:ea typeface="Meiryo UI" panose="020B0604030504040204" pitchFamily="50" charset="-128"/>
            </a:endParaRPr>
          </a:p>
          <a:p>
            <a:pPr lvl="0"/>
            <a:r>
              <a:rPr lang="en-US" altLang="ja-JP"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を</a:t>
            </a:r>
            <a:r>
              <a:rPr lang="ja-JP" altLang="en-US" sz="1400" b="1" dirty="0">
                <a:latin typeface="Meiryo UI" panose="020B0604030504040204" pitchFamily="50" charset="-128"/>
                <a:ea typeface="Meiryo UI" panose="020B0604030504040204" pitchFamily="50" charset="-128"/>
              </a:rPr>
              <a:t>引き出し、働きかけ</a:t>
            </a:r>
            <a:r>
              <a:rPr lang="ja-JP" altLang="en-US" sz="1400" dirty="0">
                <a:latin typeface="Meiryo UI" panose="020B0604030504040204" pitchFamily="50" charset="-128"/>
                <a:ea typeface="Meiryo UI" panose="020B0604030504040204" pitchFamily="50" charset="-128"/>
              </a:rPr>
              <a:t>ていくことが必要である。</a:t>
            </a:r>
          </a:p>
        </p:txBody>
      </p:sp>
      <p:pic>
        <p:nvPicPr>
          <p:cNvPr id="7" name="210826_1050">
            <a:hlinkClick r:id="" action="ppaction://media"/>
          </p:cNvPr>
          <p:cNvPicPr>
            <a:picLocks noChangeAspect="1"/>
          </p:cNvPicPr>
          <p:nvPr>
            <a:audioFile r:link="rId1"/>
            <p:extLst>
              <p:ext uri="{DAA4B4D4-6D71-4841-9C94-3DE7FCFB9230}">
                <p14:media xmlns:p14="http://schemas.microsoft.com/office/powerpoint/2010/main" r:embed="rId2">
                  <p14:trim st="427000" end="1.0367004166E6"/>
                </p14:media>
              </p:ext>
            </p:extLst>
          </p:nvPr>
        </p:nvPicPr>
        <p:blipFill>
          <a:blip r:embed="rId5"/>
          <a:stretch>
            <a:fillRect/>
          </a:stretch>
        </p:blipFill>
        <p:spPr>
          <a:xfrm>
            <a:off x="8382000" y="6020650"/>
            <a:ext cx="609600" cy="609600"/>
          </a:xfrm>
          <a:prstGeom prst="rect">
            <a:avLst/>
          </a:prstGeom>
        </p:spPr>
      </p:pic>
    </p:spTree>
    <p:extLst>
      <p:ext uri="{BB962C8B-B14F-4D97-AF65-F5344CB8AC3E}">
        <p14:creationId xmlns:p14="http://schemas.microsoft.com/office/powerpoint/2010/main" val="1860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0" y="237193"/>
            <a:ext cx="9144000" cy="6383615"/>
          </a:xfrm>
          <a:prstGeom prst="rect">
            <a:avLst/>
          </a:prstGeom>
        </p:spPr>
      </p:pic>
      <p:sp>
        <p:nvSpPr>
          <p:cNvPr id="3" name="スライド番号プレースホルダー 2"/>
          <p:cNvSpPr>
            <a:spLocks noGrp="1"/>
          </p:cNvSpPr>
          <p:nvPr>
            <p:ph type="sldNum" sz="quarter" idx="12"/>
          </p:nvPr>
        </p:nvSpPr>
        <p:spPr/>
        <p:txBody>
          <a:bodyPr/>
          <a:lstStyle/>
          <a:p>
            <a:fld id="{39120F6A-5BAE-4860-9898-38BC5CBC6A99}" type="slidenum">
              <a:rPr kumimoji="1" lang="ja-JP" altLang="en-US" smtClean="0"/>
              <a:t>6</a:t>
            </a:fld>
            <a:endParaRPr kumimoji="1" lang="ja-JP" altLang="en-US"/>
          </a:p>
        </p:txBody>
      </p:sp>
      <p:sp>
        <p:nvSpPr>
          <p:cNvPr id="4" name="フッター プレースホルダー 3"/>
          <p:cNvSpPr>
            <a:spLocks noGrp="1"/>
          </p:cNvSpPr>
          <p:nvPr>
            <p:ph type="ftr" sz="quarter" idx="11"/>
          </p:nvPr>
        </p:nvSpPr>
        <p:spPr>
          <a:xfrm>
            <a:off x="3028950" y="6438733"/>
            <a:ext cx="3086100" cy="365125"/>
          </a:xfrm>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sp>
        <p:nvSpPr>
          <p:cNvPr id="5" name="テキスト ボックス 4"/>
          <p:cNvSpPr txBox="1"/>
          <p:nvPr/>
        </p:nvSpPr>
        <p:spPr>
          <a:xfrm>
            <a:off x="0" y="167770"/>
            <a:ext cx="7768281" cy="430887"/>
          </a:xfrm>
          <a:prstGeom prst="rect">
            <a:avLst/>
          </a:prstGeom>
          <a:solidFill>
            <a:schemeClr val="bg1"/>
          </a:solidFill>
        </p:spPr>
        <p:txBody>
          <a:bodyPr wrap="square" rtlCol="0">
            <a:spAutoFit/>
          </a:bodyPr>
          <a:lstStyle/>
          <a:p>
            <a:r>
              <a:rPr lang="en-US" altLang="ja-JP" sz="1100" b="1" dirty="0">
                <a:latin typeface="+mj-ea"/>
              </a:rPr>
              <a:t>【</a:t>
            </a:r>
            <a:r>
              <a:rPr lang="ja-JP" altLang="en-US" sz="1100" b="1" dirty="0">
                <a:latin typeface="+mj-ea"/>
              </a:rPr>
              <a:t>表</a:t>
            </a:r>
            <a:r>
              <a:rPr lang="en-US" altLang="ja-JP" sz="1100" b="1" dirty="0">
                <a:latin typeface="+mj-ea"/>
              </a:rPr>
              <a:t>1】</a:t>
            </a:r>
          </a:p>
          <a:p>
            <a:pPr eaLnBrk="0" hangingPunct="0"/>
            <a:r>
              <a:rPr lang="ja-JP" altLang="en-US" sz="1100" b="1" dirty="0">
                <a:latin typeface="+mj-ea"/>
              </a:rPr>
              <a:t>地域包括ケアの実現を支える保健医療福祉連携システムの構築段階と都道府県保健所保健師の役割と取り組み </a:t>
            </a:r>
            <a:r>
              <a:rPr lang="en-US" altLang="ja-JP" sz="1100" b="1" dirty="0">
                <a:latin typeface="+mj-ea"/>
              </a:rPr>
              <a:t>【</a:t>
            </a:r>
            <a:r>
              <a:rPr lang="ja-JP" altLang="en-US" sz="1100" b="1" dirty="0">
                <a:latin typeface="+mj-ea"/>
              </a:rPr>
              <a:t>令和</a:t>
            </a:r>
            <a:r>
              <a:rPr lang="en-US" altLang="ja-JP" sz="1100" b="1" dirty="0">
                <a:latin typeface="+mj-ea"/>
              </a:rPr>
              <a:t>2</a:t>
            </a:r>
            <a:r>
              <a:rPr lang="ja-JP" altLang="en-US" sz="1100" b="1" dirty="0">
                <a:latin typeface="+mj-ea"/>
              </a:rPr>
              <a:t>年度版</a:t>
            </a:r>
            <a:r>
              <a:rPr lang="en-US" altLang="ja-JP" sz="1100" b="1" dirty="0">
                <a:latin typeface="+mj-ea"/>
              </a:rPr>
              <a:t>】</a:t>
            </a:r>
            <a:endParaRPr lang="en-US" altLang="ja-JP" sz="900" b="1" dirty="0"/>
          </a:p>
        </p:txBody>
      </p:sp>
      <p:pic>
        <p:nvPicPr>
          <p:cNvPr id="6" name="210826_1050">
            <a:hlinkClick r:id="" action="ppaction://media"/>
          </p:cNvPr>
          <p:cNvPicPr>
            <a:picLocks noChangeAspect="1"/>
          </p:cNvPicPr>
          <p:nvPr>
            <a:audioFile r:link="rId1"/>
            <p:extLst>
              <p:ext uri="{DAA4B4D4-6D71-4841-9C94-3DE7FCFB9230}">
                <p14:media xmlns:p14="http://schemas.microsoft.com/office/powerpoint/2010/main" r:embed="rId2">
                  <p14:trim st="490000" end="1.0017004166E6"/>
                </p14:media>
              </p:ext>
            </p:extLst>
          </p:nvPr>
        </p:nvPicPr>
        <p:blipFill>
          <a:blip r:embed="rId6"/>
          <a:stretch>
            <a:fillRect/>
          </a:stretch>
        </p:blipFill>
        <p:spPr>
          <a:xfrm>
            <a:off x="8515350" y="6011208"/>
            <a:ext cx="609600" cy="609600"/>
          </a:xfrm>
          <a:prstGeom prst="rect">
            <a:avLst/>
          </a:prstGeom>
        </p:spPr>
      </p:pic>
    </p:spTree>
    <p:extLst>
      <p:ext uri="{BB962C8B-B14F-4D97-AF65-F5344CB8AC3E}">
        <p14:creationId xmlns:p14="http://schemas.microsoft.com/office/powerpoint/2010/main" val="260939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32951"/>
            <a:ext cx="8753856" cy="461665"/>
          </a:xfrm>
          <a:prstGeom prst="rect">
            <a:avLst/>
          </a:prstGeom>
          <a:noFill/>
        </p:spPr>
        <p:txBody>
          <a:bodyPr wrap="square" rtlCol="0">
            <a:spAutoFit/>
          </a:bodyPr>
          <a:lstStyle/>
          <a:p>
            <a:r>
              <a:rPr lang="en-US" altLang="ja-JP" sz="1200" b="1" dirty="0">
                <a:latin typeface="+mj-ea"/>
              </a:rPr>
              <a:t>【</a:t>
            </a:r>
            <a:r>
              <a:rPr lang="ja-JP" altLang="en-US" sz="1200" b="1" dirty="0">
                <a:latin typeface="+mj-ea"/>
              </a:rPr>
              <a:t>表</a:t>
            </a:r>
            <a:r>
              <a:rPr lang="en-US" altLang="ja-JP" sz="1200" b="1" dirty="0">
                <a:latin typeface="+mj-ea"/>
              </a:rPr>
              <a:t>1】</a:t>
            </a:r>
          </a:p>
          <a:p>
            <a:pPr eaLnBrk="0" hangingPunct="0"/>
            <a:r>
              <a:rPr lang="ja-JP" altLang="en-US" sz="1200" b="1" dirty="0">
                <a:latin typeface="+mj-ea"/>
              </a:rPr>
              <a:t>地域包括ケアの実現を支える保健医療福祉連携システムの構築段階と都道府県保健所保健師の役割と取り組み </a:t>
            </a:r>
            <a:r>
              <a:rPr lang="en-US" altLang="ja-JP" sz="1200" b="1" dirty="0">
                <a:latin typeface="+mj-ea"/>
              </a:rPr>
              <a:t>【</a:t>
            </a:r>
            <a:r>
              <a:rPr lang="ja-JP" altLang="en-US" sz="1200" b="1" dirty="0">
                <a:latin typeface="+mj-ea"/>
              </a:rPr>
              <a:t>令和</a:t>
            </a:r>
            <a:r>
              <a:rPr lang="en-US" altLang="ja-JP" sz="1200" b="1" dirty="0">
                <a:latin typeface="+mj-ea"/>
              </a:rPr>
              <a:t>2</a:t>
            </a:r>
            <a:r>
              <a:rPr lang="ja-JP" altLang="en-US" sz="1200" b="1" dirty="0">
                <a:latin typeface="+mj-ea"/>
              </a:rPr>
              <a:t>年度版</a:t>
            </a:r>
            <a:r>
              <a:rPr lang="en-US" altLang="ja-JP" sz="1200" b="1" dirty="0">
                <a:latin typeface="+mj-ea"/>
              </a:rPr>
              <a:t>】</a:t>
            </a:r>
            <a:endParaRPr lang="en-US" altLang="ja-JP" sz="1000" b="1" dirty="0"/>
          </a:p>
        </p:txBody>
      </p:sp>
      <p:graphicFrame>
        <p:nvGraphicFramePr>
          <p:cNvPr id="5" name="表 4"/>
          <p:cNvGraphicFramePr>
            <a:graphicFrameLocks noGrp="1"/>
          </p:cNvGraphicFramePr>
          <p:nvPr>
            <p:extLst>
              <p:ext uri="{D42A27DB-BD31-4B8C-83A1-F6EECF244321}">
                <p14:modId xmlns:p14="http://schemas.microsoft.com/office/powerpoint/2010/main" val="1896307178"/>
              </p:ext>
            </p:extLst>
          </p:nvPr>
        </p:nvGraphicFramePr>
        <p:xfrm>
          <a:off x="0" y="460034"/>
          <a:ext cx="9144000" cy="5971182"/>
        </p:xfrm>
        <a:graphic>
          <a:graphicData uri="http://schemas.openxmlformats.org/drawingml/2006/table">
            <a:tbl>
              <a:tblPr firstRow="1" bandRow="1">
                <a:tableStyleId>{5C22544A-7EE6-4342-B048-85BDC9FD1C3A}</a:tableStyleId>
              </a:tblPr>
              <a:tblGrid>
                <a:gridCol w="486734"/>
                <a:gridCol w="718914"/>
                <a:gridCol w="1027625"/>
                <a:gridCol w="6910727"/>
              </a:tblGrid>
              <a:tr h="572808">
                <a:tc gridSpan="2">
                  <a:txBody>
                    <a:bodyPr/>
                    <a:lstStyle/>
                    <a:p>
                      <a:r>
                        <a:rPr kumimoji="1" lang="ja-JP" altLang="en-US" sz="900" b="1" i="0" u="none" strike="noStrike" kern="1200" baseline="0" dirty="0" smtClean="0">
                          <a:solidFill>
                            <a:schemeClr val="tx1"/>
                          </a:solidFill>
                          <a:latin typeface="+mn-lt"/>
                          <a:ea typeface="+mn-ea"/>
                          <a:cs typeface="+mn-cs"/>
                        </a:rPr>
                        <a:t>保健医療福祉連携</a:t>
                      </a:r>
                    </a:p>
                    <a:p>
                      <a:r>
                        <a:rPr kumimoji="1" lang="ja-JP" altLang="en-US" sz="900" b="1" i="0" u="none" strike="noStrike" kern="1200" baseline="0" dirty="0" smtClean="0">
                          <a:solidFill>
                            <a:schemeClr val="tx1"/>
                          </a:solidFill>
                          <a:latin typeface="+mn-lt"/>
                          <a:ea typeface="+mn-ea"/>
                          <a:cs typeface="+mn-cs"/>
                        </a:rPr>
                        <a:t>システムの構築段階</a:t>
                      </a:r>
                      <a:endParaRPr kumimoji="1" lang="ja-JP" altLang="en-US"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h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都道府県</a:t>
                      </a:r>
                      <a:endParaRPr kumimoji="1" lang="en-US" altLang="ja-JP"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保健所保健師の役割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kumimoji="1" lang="ja-JP" altLang="en-US" sz="1050" dirty="0" smtClean="0">
                          <a:solidFill>
                            <a:schemeClr val="tx1"/>
                          </a:solidFill>
                        </a:rPr>
                        <a:t>都道府県保健所保健師の具体的な取り組み</a:t>
                      </a:r>
                      <a:endParaRPr kumimoji="1" lang="ja-JP" alt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588182">
                <a:tc rowSpan="3">
                  <a:txBody>
                    <a:bodyPr/>
                    <a:lstStyle/>
                    <a:p>
                      <a:r>
                        <a:rPr kumimoji="1" lang="ja-JP" altLang="en-US" b="1" dirty="0" smtClean="0">
                          <a:solidFill>
                            <a:schemeClr val="tx1"/>
                          </a:solidFill>
                        </a:rPr>
                        <a:t>　　　実態把握・　課題集約</a:t>
                      </a:r>
                      <a:endParaRPr kumimoji="1" lang="ja-JP" altLang="en-US" b="1"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rowSpan="3">
                  <a:txBody>
                    <a:bodyPr/>
                    <a:lstStyle/>
                    <a:p>
                      <a:pPr algn="dist"/>
                      <a:r>
                        <a:rPr kumimoji="1" lang="ja-JP" altLang="en-US" sz="1400" dirty="0" smtClean="0">
                          <a:solidFill>
                            <a:schemeClr val="tx1"/>
                          </a:solidFill>
                        </a:rPr>
                        <a:t>保健医療福祉の提供に関する地域課題及び意見を収集、集約する</a:t>
                      </a:r>
                      <a:endParaRPr kumimoji="1" lang="ja-JP" altLang="en-US" sz="1400"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FC8"/>
                    </a:solidFill>
                  </a:tcPr>
                </a:tc>
                <a:tc>
                  <a:txBody>
                    <a:bodyPr/>
                    <a:lstStyle/>
                    <a:p>
                      <a:r>
                        <a:rPr kumimoji="1" lang="ja-JP" altLang="en-US" sz="1400" b="0" i="0" u="none" strike="noStrike" kern="1200" baseline="0" dirty="0" smtClean="0">
                          <a:solidFill>
                            <a:schemeClr val="dk1"/>
                          </a:solidFill>
                          <a:latin typeface="+mn-lt"/>
                          <a:ea typeface="+mn-ea"/>
                          <a:cs typeface="+mn-cs"/>
                        </a:rPr>
                        <a:t>関係者から情報収集する</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1. </a:t>
                      </a:r>
                      <a:r>
                        <a:rPr kumimoji="1" lang="ja-JP" altLang="en-US" sz="1200" b="1" dirty="0" smtClean="0">
                          <a:solidFill>
                            <a:schemeClr val="tx1"/>
                          </a:solidFill>
                          <a:latin typeface="+mn-ea"/>
                          <a:ea typeface="+mn-ea"/>
                        </a:rPr>
                        <a:t>保健所保健師自身が地域包括ケアシステムの構築・推進を遂行する役割の重要性と意義を認識する</a:t>
                      </a:r>
                    </a:p>
                    <a:p>
                      <a:r>
                        <a:rPr kumimoji="1" lang="en-US" altLang="ja-JP" sz="1200" b="1" dirty="0" smtClean="0">
                          <a:solidFill>
                            <a:schemeClr val="tx1"/>
                          </a:solidFill>
                          <a:latin typeface="+mn-ea"/>
                          <a:ea typeface="+mn-ea"/>
                        </a:rPr>
                        <a:t>2. </a:t>
                      </a:r>
                      <a:r>
                        <a:rPr kumimoji="1" lang="ja-JP" altLang="en-US" sz="1200" b="1" dirty="0" smtClean="0">
                          <a:solidFill>
                            <a:schemeClr val="tx1"/>
                          </a:solidFill>
                          <a:latin typeface="+mn-ea"/>
                          <a:ea typeface="+mn-ea"/>
                        </a:rPr>
                        <a:t>管内の市町村、関係者や自組織内関係部署への積極的な実態把握により、保健医療福祉サービス</a:t>
                      </a:r>
                      <a:endParaRPr kumimoji="1" lang="en-US" altLang="ja-JP" sz="1200" b="1" dirty="0" smtClean="0">
                        <a:solidFill>
                          <a:schemeClr val="tx1"/>
                        </a:solidFill>
                        <a:latin typeface="+mn-ea"/>
                        <a:ea typeface="+mn-ea"/>
                      </a:endParaRPr>
                    </a:p>
                    <a:p>
                      <a:r>
                        <a:rPr kumimoji="1" lang="ja-JP" altLang="en-US" sz="1200" b="1" dirty="0" smtClean="0">
                          <a:solidFill>
                            <a:schemeClr val="tx1"/>
                          </a:solidFill>
                          <a:latin typeface="+mn-ea"/>
                          <a:ea typeface="+mn-ea"/>
                        </a:rPr>
                        <a:t>　　や構築しているケアシステムについて情報収集、モニタリングする</a:t>
                      </a:r>
                    </a:p>
                    <a:p>
                      <a:r>
                        <a:rPr kumimoji="1" lang="en-US" altLang="ja-JP" sz="1200" b="1" dirty="0" smtClean="0">
                          <a:solidFill>
                            <a:schemeClr val="tx1"/>
                          </a:solidFill>
                          <a:latin typeface="+mn-ea"/>
                          <a:ea typeface="+mn-ea"/>
                        </a:rPr>
                        <a:t>3. </a:t>
                      </a:r>
                      <a:r>
                        <a:rPr kumimoji="1" lang="ja-JP" altLang="en-US" sz="1200" b="1" dirty="0" smtClean="0">
                          <a:solidFill>
                            <a:schemeClr val="tx1"/>
                          </a:solidFill>
                          <a:latin typeface="+mn-ea"/>
                          <a:ea typeface="+mn-ea"/>
                        </a:rPr>
                        <a:t>日頃から保健所と市町村、関係者が共に取り組み、情報交換がしやすい身近な関係性を作る</a:t>
                      </a:r>
                      <a:endParaRPr kumimoji="1" lang="en-US" altLang="ja-JP" sz="1200" b="1" dirty="0" smtClean="0">
                        <a:solidFill>
                          <a:schemeClr val="tx1"/>
                        </a:solidFill>
                        <a:latin typeface="+mn-ea"/>
                        <a:ea typeface="+mn-ea"/>
                      </a:endParaRPr>
                    </a:p>
                    <a:p>
                      <a:endParaRPr kumimoji="1" lang="ja-JP" altLang="en-US"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難病の家庭訪問や保健指導等、日頃の保健活動を通して、管内のニーズや資源の状況を把握する</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平時の保健活動を通して、地域に必要な資源を把握し、市町村に情報提供する</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市町村に出向き、地域包括ケアの担当部署・担当者を把握し、顔の見える関係を構築する</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市町村に出向き、定期的なカンファレンスの参加やヒアリングにより現状とニーズを把握する</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市町村と保健所の両者が各々関わるケースについて、日頃から情報提供・情報共有を行う</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 感染症流行時など緊急性・必要性を考え市町村に出向き、地域の現状を把握する</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 医療機関に出向き、ヒアリングを行うと共に保健所からも情報提供を行う</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 保健指導の際に情報収集する内容を管内市町村で標準化し、現状を把握する</a:t>
                      </a:r>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91442">
                <a:tc vMerge="1">
                  <a:txBody>
                    <a:bodyPr/>
                    <a:lstStyle/>
                    <a:p>
                      <a:endParaRPr kumimoji="1" lang="ja-JP" altLang="en-US" dirty="0"/>
                    </a:p>
                  </a:txBody>
                  <a:tcPr>
                    <a:solidFill>
                      <a:srgbClr val="F9955D"/>
                    </a:solidFill>
                  </a:tcPr>
                </a:tc>
                <a:tc vMerge="1">
                  <a:txBody>
                    <a:bodyPr/>
                    <a:lstStyle/>
                    <a:p>
                      <a:endParaRPr kumimoji="1" lang="ja-JP" altLang="en-US" dirty="0"/>
                    </a:p>
                  </a:txBody>
                  <a:tcPr/>
                </a:tc>
                <a:tc>
                  <a:txBody>
                    <a:bodyPr/>
                    <a:lstStyle/>
                    <a:p>
                      <a:r>
                        <a:rPr kumimoji="1" lang="ja-JP" altLang="en-US" sz="1400" b="0" i="0" u="none" strike="noStrike" kern="1200" baseline="0" dirty="0" smtClean="0">
                          <a:solidFill>
                            <a:schemeClr val="dk1"/>
                          </a:solidFill>
                          <a:latin typeface="+mn-lt"/>
                          <a:ea typeface="+mn-ea"/>
                          <a:cs typeface="+mn-cs"/>
                        </a:rPr>
                        <a:t>関係者からの情報を整理し課題を抽出する</a:t>
                      </a: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4. </a:t>
                      </a:r>
                      <a:r>
                        <a:rPr kumimoji="1" lang="ja-JP" altLang="en-US" sz="1200" b="1" dirty="0" smtClean="0">
                          <a:solidFill>
                            <a:schemeClr val="tx1"/>
                          </a:solidFill>
                          <a:latin typeface="+mn-ea"/>
                          <a:ea typeface="+mn-ea"/>
                        </a:rPr>
                        <a:t>保健医療福祉の提供に関する関係者等の取り組みや現状・課題・認識を、集約・整理し、課題を抽出</a:t>
                      </a:r>
                      <a:endParaRPr kumimoji="1" lang="en-US" altLang="ja-JP" sz="1200" b="1" dirty="0" smtClean="0">
                        <a:solidFill>
                          <a:schemeClr val="tx1"/>
                        </a:solidFill>
                        <a:latin typeface="+mn-ea"/>
                        <a:ea typeface="+mn-ea"/>
                      </a:endParaRPr>
                    </a:p>
                    <a:p>
                      <a:r>
                        <a:rPr kumimoji="1" lang="ja-JP" altLang="en-US" sz="1200" b="1" dirty="0" smtClean="0">
                          <a:solidFill>
                            <a:schemeClr val="tx1"/>
                          </a:solidFill>
                          <a:latin typeface="+mn-ea"/>
                          <a:ea typeface="+mn-ea"/>
                        </a:rPr>
                        <a:t>　</a:t>
                      </a:r>
                      <a:r>
                        <a:rPr kumimoji="1" lang="ja-JP" altLang="en-US" sz="1200" b="1" baseline="0" dirty="0" smtClean="0">
                          <a:solidFill>
                            <a:schemeClr val="tx1"/>
                          </a:solidFill>
                          <a:latin typeface="+mn-ea"/>
                          <a:ea typeface="+mn-ea"/>
                        </a:rPr>
                        <a:t>  </a:t>
                      </a:r>
                      <a:r>
                        <a:rPr kumimoji="1" lang="ja-JP" altLang="en-US" sz="1200" b="1" dirty="0" smtClean="0">
                          <a:solidFill>
                            <a:schemeClr val="tx1"/>
                          </a:solidFill>
                          <a:latin typeface="+mn-ea"/>
                          <a:ea typeface="+mn-ea"/>
                        </a:rPr>
                        <a:t>する</a:t>
                      </a:r>
                    </a:p>
                    <a:p>
                      <a:r>
                        <a:rPr kumimoji="1" lang="en-US" altLang="ja-JP" sz="1200" b="1" dirty="0" smtClean="0">
                          <a:solidFill>
                            <a:schemeClr val="tx1"/>
                          </a:solidFill>
                          <a:latin typeface="+mn-ea"/>
                          <a:ea typeface="+mn-ea"/>
                        </a:rPr>
                        <a:t>5. </a:t>
                      </a:r>
                      <a:r>
                        <a:rPr kumimoji="1" lang="ja-JP" altLang="en-US" sz="1200" b="1" dirty="0" smtClean="0">
                          <a:solidFill>
                            <a:schemeClr val="tx1"/>
                          </a:solidFill>
                          <a:latin typeface="+mn-ea"/>
                          <a:ea typeface="+mn-ea"/>
                        </a:rPr>
                        <a:t>集約した課題から包括的かつ継続的なケアの提供を困難としている課題を抽出する</a:t>
                      </a:r>
                      <a:endParaRPr kumimoji="1" lang="en-US" altLang="ja-JP" sz="1200" b="1" dirty="0" smtClean="0">
                        <a:solidFill>
                          <a:schemeClr val="tx1"/>
                        </a:solidFill>
                        <a:latin typeface="+mn-ea"/>
                        <a:ea typeface="+mn-ea"/>
                      </a:endParaRPr>
                    </a:p>
                    <a:p>
                      <a:endParaRPr kumimoji="1" lang="ja-JP" altLang="en-US"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収集したデータから課題に対する取り組み状況について市町村間で比較する</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地区診断を通して見えてきた課題に関係する情報を整理する</a:t>
                      </a:r>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18750">
                <a:tc vMerge="1">
                  <a:txBody>
                    <a:bodyPr/>
                    <a:lstStyle/>
                    <a:p>
                      <a:endParaRPr kumimoji="1" lang="ja-JP" altLang="en-US" dirty="0"/>
                    </a:p>
                  </a:txBody>
                  <a:tcPr>
                    <a:solidFill>
                      <a:srgbClr val="F9955D"/>
                    </a:solidFill>
                  </a:tcPr>
                </a:tc>
                <a:tc vMerge="1">
                  <a:txBody>
                    <a:bodyPr/>
                    <a:lstStyle/>
                    <a:p>
                      <a:endParaRPr kumimoji="1" lang="ja-JP" altLang="en-US" dirty="0"/>
                    </a:p>
                  </a:txBody>
                  <a:tcPr/>
                </a:tc>
                <a:tc>
                  <a:txBody>
                    <a:bodyPr/>
                    <a:lstStyle/>
                    <a:p>
                      <a:r>
                        <a:rPr kumimoji="1" lang="ja-JP" altLang="en-US" sz="1400" b="0" i="0" u="none" strike="noStrike" kern="1200" baseline="0" dirty="0" smtClean="0">
                          <a:solidFill>
                            <a:schemeClr val="dk1"/>
                          </a:solidFill>
                          <a:latin typeface="+mn-lt"/>
                          <a:ea typeface="+mn-ea"/>
                          <a:cs typeface="+mn-cs"/>
                        </a:rPr>
                        <a:t>保健医療福祉の提供に関する課題を可視化する</a:t>
                      </a:r>
                      <a:endParaRPr kumimoji="1" lang="ja-JP" alt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6. </a:t>
                      </a:r>
                      <a:r>
                        <a:rPr kumimoji="1" lang="ja-JP" altLang="en-US" sz="1200" b="1" dirty="0" smtClean="0">
                          <a:solidFill>
                            <a:schemeClr val="tx1"/>
                          </a:solidFill>
                          <a:latin typeface="+mn-ea"/>
                          <a:ea typeface="+mn-ea"/>
                        </a:rPr>
                        <a:t>保健医療福祉の提供において地域で協議が必要な課題の見立てを行う</a:t>
                      </a:r>
                    </a:p>
                    <a:p>
                      <a:endParaRPr kumimoji="1" lang="en-US" altLang="ja-JP" sz="1200" dirty="0" smtClean="0">
                        <a:solidFill>
                          <a:srgbClr val="B0A692"/>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協議の場では関係者が共に考えられる題材で課題をおさえ、示すことを意識する</a:t>
                      </a:r>
                    </a:p>
                    <a:p>
                      <a:r>
                        <a:rPr kumimoji="1" lang="en-US" altLang="ja-JP" sz="1200" b="1" dirty="0" smtClean="0">
                          <a:solidFill>
                            <a:schemeClr val="tx1"/>
                          </a:solidFill>
                          <a:latin typeface="+mn-ea"/>
                          <a:ea typeface="+mn-ea"/>
                        </a:rPr>
                        <a:t>7. </a:t>
                      </a:r>
                      <a:r>
                        <a:rPr kumimoji="1" lang="ja-JP" altLang="en-US" sz="1200" b="1" dirty="0" smtClean="0">
                          <a:solidFill>
                            <a:schemeClr val="tx1"/>
                          </a:solidFill>
                          <a:latin typeface="+mn-ea"/>
                          <a:ea typeface="+mn-ea"/>
                        </a:rPr>
                        <a:t>関係者が課題を共通認識できるよう情報を可視化する</a:t>
                      </a:r>
                    </a:p>
                    <a:p>
                      <a:pPr marL="180000"/>
                      <a:endParaRPr kumimoji="1" lang="ja-JP" altLang="en-US"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管内の地域包括ケアに係る事業の状況を俯瞰できるよう情報を可視化する</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退院調整ルールなど管内の取り組みの課題や現状についてアンケート結果を可視化する</a:t>
                      </a:r>
                      <a:endParaRPr kumimoji="1" lang="ja-JP" altLang="en-US" sz="12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テキスト ボックス 5"/>
          <p:cNvSpPr txBox="1"/>
          <p:nvPr/>
        </p:nvSpPr>
        <p:spPr>
          <a:xfrm>
            <a:off x="134112" y="1209232"/>
            <a:ext cx="266412" cy="307777"/>
          </a:xfrm>
          <a:prstGeom prst="rect">
            <a:avLst/>
          </a:prstGeom>
          <a:noFill/>
          <a:ln>
            <a:solidFill>
              <a:schemeClr val="tx1"/>
            </a:solidFill>
          </a:ln>
        </p:spPr>
        <p:txBody>
          <a:bodyPr wrap="square" rtlCol="0">
            <a:spAutoFit/>
          </a:bodyPr>
          <a:lstStyle/>
          <a:p>
            <a:pPr algn="ctr"/>
            <a:r>
              <a:rPr lang="ja-JP" altLang="en-US" sz="1400" b="1" dirty="0"/>
              <a:t>１</a:t>
            </a:r>
          </a:p>
        </p:txBody>
      </p:sp>
      <p:sp>
        <p:nvSpPr>
          <p:cNvPr id="2" name="正方形/長方形 1"/>
          <p:cNvSpPr/>
          <p:nvPr/>
        </p:nvSpPr>
        <p:spPr>
          <a:xfrm>
            <a:off x="2511552" y="1803409"/>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2" name="正方形/長方形 11"/>
          <p:cNvSpPr/>
          <p:nvPr/>
        </p:nvSpPr>
        <p:spPr>
          <a:xfrm>
            <a:off x="2517648" y="4224672"/>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3" name="正方形/長方形 12"/>
          <p:cNvSpPr/>
          <p:nvPr/>
        </p:nvSpPr>
        <p:spPr>
          <a:xfrm>
            <a:off x="2505456" y="5046184"/>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4" name="正方形/長方形 13"/>
          <p:cNvSpPr/>
          <p:nvPr/>
        </p:nvSpPr>
        <p:spPr>
          <a:xfrm>
            <a:off x="2517648" y="5590798"/>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3" name="スライド番号プレースホルダー 2"/>
          <p:cNvSpPr>
            <a:spLocks noGrp="1"/>
          </p:cNvSpPr>
          <p:nvPr>
            <p:ph type="sldNum" sz="quarter" idx="12"/>
          </p:nvPr>
        </p:nvSpPr>
        <p:spPr/>
        <p:txBody>
          <a:bodyPr/>
          <a:lstStyle/>
          <a:p>
            <a:fld id="{39120F6A-5BAE-4860-9898-38BC5CBC6A99}" type="slidenum">
              <a:rPr kumimoji="1" lang="ja-JP" altLang="en-US" smtClean="0"/>
              <a:t>7</a:t>
            </a:fld>
            <a:endParaRPr kumimoji="1" lang="ja-JP" altLang="en-US"/>
          </a:p>
        </p:txBody>
      </p:sp>
      <p:sp>
        <p:nvSpPr>
          <p:cNvPr id="7" name="フッター プレースホルダー 6"/>
          <p:cNvSpPr>
            <a:spLocks noGrp="1"/>
          </p:cNvSpPr>
          <p:nvPr>
            <p:ph type="ftr" sz="quarter" idx="11"/>
          </p:nvPr>
        </p:nvSpPr>
        <p:spPr>
          <a:xfrm>
            <a:off x="3028950" y="6422257"/>
            <a:ext cx="3086100" cy="365125"/>
          </a:xfrm>
        </p:spPr>
        <p:txBody>
          <a:bodyPr/>
          <a:lstStyle/>
          <a:p>
            <a:r>
              <a:rPr kumimoji="1" lang="en-US" altLang="zh-TW" sz="800" smtClean="0"/>
              <a:t>&lt;</a:t>
            </a:r>
            <a:r>
              <a:rPr kumimoji="1" lang="zh-TW" altLang="en-US" sz="800" smtClean="0"/>
              <a:t>公益社団法人　日本看護協会</a:t>
            </a:r>
            <a:r>
              <a:rPr kumimoji="1" lang="en-US" altLang="zh-TW" sz="800" smtClean="0"/>
              <a:t>&gt;</a:t>
            </a:r>
            <a:endParaRPr kumimoji="1" lang="ja-JP" altLang="en-US" sz="800"/>
          </a:p>
        </p:txBody>
      </p:sp>
      <p:pic>
        <p:nvPicPr>
          <p:cNvPr id="9" name="210826_1050">
            <a:hlinkClick r:id="" action="ppaction://media"/>
          </p:cNvPr>
          <p:cNvPicPr>
            <a:picLocks noChangeAspect="1"/>
          </p:cNvPicPr>
          <p:nvPr>
            <a:audioFile r:link="rId1"/>
            <p:extLst>
              <p:ext uri="{DAA4B4D4-6D71-4841-9C94-3DE7FCFB9230}">
                <p14:media xmlns:p14="http://schemas.microsoft.com/office/powerpoint/2010/main" r:embed="rId2">
                  <p14:trim st="888450" end="540700.4166"/>
                </p14:media>
              </p:ext>
            </p:extLst>
          </p:nvPr>
        </p:nvPicPr>
        <p:blipFill>
          <a:blip r:embed="rId5"/>
          <a:stretch>
            <a:fillRect/>
          </a:stretch>
        </p:blipFill>
        <p:spPr>
          <a:xfrm>
            <a:off x="8534400" y="6051553"/>
            <a:ext cx="609600" cy="609600"/>
          </a:xfrm>
          <a:prstGeom prst="rect">
            <a:avLst/>
          </a:prstGeom>
        </p:spPr>
      </p:pic>
    </p:spTree>
    <p:extLst>
      <p:ext uri="{BB962C8B-B14F-4D97-AF65-F5344CB8AC3E}">
        <p14:creationId xmlns:p14="http://schemas.microsoft.com/office/powerpoint/2010/main" val="413449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33683863"/>
              </p:ext>
            </p:extLst>
          </p:nvPr>
        </p:nvGraphicFramePr>
        <p:xfrm>
          <a:off x="60962" y="400479"/>
          <a:ext cx="9024735" cy="5573603"/>
        </p:xfrm>
        <a:graphic>
          <a:graphicData uri="http://schemas.openxmlformats.org/drawingml/2006/table">
            <a:tbl>
              <a:tblPr firstRow="1" bandRow="1">
                <a:tableStyleId>{5C22544A-7EE6-4342-B048-85BDC9FD1C3A}</a:tableStyleId>
              </a:tblPr>
              <a:tblGrid>
                <a:gridCol w="482643"/>
                <a:gridCol w="716786"/>
                <a:gridCol w="1008000"/>
                <a:gridCol w="6817306"/>
              </a:tblGrid>
              <a:tr h="560149">
                <a:tc gridSpan="2">
                  <a:txBody>
                    <a:bodyPr/>
                    <a:lstStyle/>
                    <a:p>
                      <a:r>
                        <a:rPr kumimoji="1" lang="ja-JP" altLang="en-US" sz="900" b="1" i="0" u="none" strike="noStrike" kern="1200" baseline="0" dirty="0" smtClean="0">
                          <a:solidFill>
                            <a:schemeClr val="tx1"/>
                          </a:solidFill>
                          <a:latin typeface="+mn-lt"/>
                          <a:ea typeface="+mn-ea"/>
                          <a:cs typeface="+mn-cs"/>
                        </a:rPr>
                        <a:t>保健医療福祉連携</a:t>
                      </a:r>
                    </a:p>
                    <a:p>
                      <a:r>
                        <a:rPr kumimoji="1" lang="ja-JP" altLang="en-US" sz="900" b="1" i="0" u="none" strike="noStrike" kern="1200" baseline="0" dirty="0" smtClean="0">
                          <a:solidFill>
                            <a:schemeClr val="tx1"/>
                          </a:solidFill>
                          <a:latin typeface="+mn-lt"/>
                          <a:ea typeface="+mn-ea"/>
                          <a:cs typeface="+mn-cs"/>
                        </a:rPr>
                        <a:t>システムの構築段階</a:t>
                      </a:r>
                      <a:endParaRPr kumimoji="1" lang="ja-JP" altLang="en-US"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h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都道府県</a:t>
                      </a:r>
                      <a:endParaRPr kumimoji="1" lang="en-US" altLang="ja-JP" sz="105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1" kern="1200" dirty="0" smtClean="0">
                          <a:solidFill>
                            <a:schemeClr val="tx1"/>
                          </a:solidFill>
                          <a:effectLst/>
                          <a:latin typeface="+mn-lt"/>
                          <a:ea typeface="+mn-ea"/>
                          <a:cs typeface="+mn-cs"/>
                        </a:rPr>
                        <a:t>保健所保健師の役割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kumimoji="1" lang="ja-JP" altLang="en-US" sz="1050" dirty="0" smtClean="0">
                          <a:solidFill>
                            <a:schemeClr val="tx1"/>
                          </a:solidFill>
                        </a:rPr>
                        <a:t>都道府県保健所保健師の具体的な取り組み</a:t>
                      </a:r>
                      <a:endParaRPr kumimoji="1" lang="ja-JP" alt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5002103">
                <a:tc>
                  <a:txBody>
                    <a:bodyPr/>
                    <a:lstStyle/>
                    <a:p>
                      <a:r>
                        <a:rPr kumimoji="1" lang="ja-JP" altLang="en-US" b="1" dirty="0" smtClean="0">
                          <a:solidFill>
                            <a:schemeClr val="tx1"/>
                          </a:solidFill>
                        </a:rPr>
                        <a:t>　　　相互理解・　課題共有・　共通認識</a:t>
                      </a:r>
                      <a:endParaRPr kumimoji="1" lang="ja-JP" altLang="en-US" b="1"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07F"/>
                    </a:solidFill>
                  </a:tcPr>
                </a:tc>
                <a:tc>
                  <a:txBody>
                    <a:bodyPr/>
                    <a:lstStyle/>
                    <a:p>
                      <a:pPr algn="l"/>
                      <a:r>
                        <a:rPr kumimoji="1" lang="ja-JP" altLang="en-US" sz="1600" b="0" i="0" u="none" strike="noStrike" kern="1200" baseline="0" dirty="0" smtClean="0">
                          <a:solidFill>
                            <a:schemeClr val="dk1"/>
                          </a:solidFill>
                          <a:latin typeface="+mn-lt"/>
                          <a:ea typeface="+mn-ea"/>
                          <a:cs typeface="+mn-cs"/>
                        </a:rPr>
                        <a:t>関係者で課題を共有すると共に地域課題を俯瞰し、</a:t>
                      </a:r>
                      <a:endParaRPr kumimoji="1" lang="en-US" altLang="ja-JP" sz="1600" b="0" i="0" u="none" strike="noStrike" kern="1200" baseline="0" dirty="0" smtClean="0">
                        <a:solidFill>
                          <a:schemeClr val="dk1"/>
                        </a:solidFill>
                        <a:latin typeface="+mn-lt"/>
                        <a:ea typeface="+mn-ea"/>
                        <a:cs typeface="+mn-cs"/>
                      </a:endParaRPr>
                    </a:p>
                    <a:p>
                      <a:pPr algn="l"/>
                      <a:r>
                        <a:rPr kumimoji="1" lang="ja-JP" altLang="en-US" sz="1600" b="0" i="0" u="none" strike="noStrike" kern="1200" baseline="0" dirty="0" smtClean="0">
                          <a:solidFill>
                            <a:schemeClr val="dk1"/>
                          </a:solidFill>
                          <a:latin typeface="+mn-lt"/>
                          <a:ea typeface="+mn-ea"/>
                          <a:cs typeface="+mn-cs"/>
                        </a:rPr>
                        <a:t>地域のあるべき姿について共通認識を持つ</a:t>
                      </a:r>
                      <a:endParaRPr kumimoji="1" lang="ja-JP" altLang="en-US" sz="1200" dirty="0">
                        <a:solidFill>
                          <a:schemeClr val="tx1"/>
                        </a:solidFill>
                      </a:endParaRPr>
                    </a:p>
                  </a:txBody>
                  <a:tcPr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CFC8"/>
                    </a:solidFill>
                  </a:tcPr>
                </a:tc>
                <a:tc>
                  <a:txBody>
                    <a:bodyPr/>
                    <a:lstStyle/>
                    <a:p>
                      <a:r>
                        <a:rPr kumimoji="1" lang="ja-JP" altLang="en-US" sz="1400" b="0" i="0" u="none" strike="noStrike" kern="1200" baseline="0" dirty="0" smtClean="0">
                          <a:solidFill>
                            <a:schemeClr val="dk1"/>
                          </a:solidFill>
                          <a:latin typeface="+mn-lt"/>
                          <a:ea typeface="+mn-ea"/>
                          <a:cs typeface="+mn-cs"/>
                        </a:rPr>
                        <a:t>情報・課題共有の場を設定する</a:t>
                      </a:r>
                    </a:p>
                    <a:p>
                      <a:r>
                        <a:rPr kumimoji="1" lang="ja-JP" altLang="en-US" sz="1400" b="0" i="0" u="none" strike="noStrike" kern="1200" baseline="0" dirty="0" smtClean="0">
                          <a:solidFill>
                            <a:schemeClr val="dk1"/>
                          </a:solidFill>
                          <a:latin typeface="+mn-lt"/>
                          <a:ea typeface="+mn-ea"/>
                          <a:cs typeface="+mn-cs"/>
                        </a:rPr>
                        <a:t>（既存の場を活用する）</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en-US" altLang="ja-JP" sz="1200" b="1" dirty="0" smtClean="0">
                          <a:solidFill>
                            <a:schemeClr val="tx1"/>
                          </a:solidFill>
                          <a:latin typeface="+mn-ea"/>
                          <a:ea typeface="+mn-ea"/>
                        </a:rPr>
                        <a:t>8. </a:t>
                      </a:r>
                      <a:r>
                        <a:rPr kumimoji="1" lang="ja-JP" altLang="en-US" sz="1200" b="1" dirty="0" smtClean="0">
                          <a:solidFill>
                            <a:schemeClr val="tx1"/>
                          </a:solidFill>
                          <a:latin typeface="+mn-ea"/>
                          <a:ea typeface="+mn-ea"/>
                        </a:rPr>
                        <a:t>課題に関連し、参集が必要な関係者を検討する</a:t>
                      </a:r>
                    </a:p>
                    <a:p>
                      <a:endParaRPr kumimoji="1" lang="ja-JP" altLang="en-US"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地域の実情に合わせて連携が必要な関係者を検討する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参集者の選定を市町村や関係者に相談の上行う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ケアを要する人への支援にむけて、医師会や医療機関、看護協会、訪問看護など連携が必要な関係者を検討する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医療機関に地域移行の理解を広めるために病院のキーパーソンに、関係者が集まる会議への参加を促す</a:t>
                      </a:r>
                    </a:p>
                    <a:p>
                      <a:r>
                        <a:rPr kumimoji="1" lang="en-US" altLang="ja-JP" sz="1200" b="1" dirty="0" smtClean="0">
                          <a:solidFill>
                            <a:schemeClr val="tx1"/>
                          </a:solidFill>
                          <a:latin typeface="+mn-ea"/>
                          <a:ea typeface="+mn-ea"/>
                        </a:rPr>
                        <a:t>9. </a:t>
                      </a:r>
                      <a:r>
                        <a:rPr kumimoji="1" lang="ja-JP" altLang="en-US" sz="1200" b="1" dirty="0" smtClean="0">
                          <a:solidFill>
                            <a:schemeClr val="tx1"/>
                          </a:solidFill>
                          <a:latin typeface="+mn-ea"/>
                          <a:ea typeface="+mn-ea"/>
                        </a:rPr>
                        <a:t>関係者が地域の保健医療福祉の提供に関する現状や課題を共有できる場を設定し、運営する</a:t>
                      </a:r>
                    </a:p>
                    <a:p>
                      <a:endParaRPr kumimoji="1" lang="en-US" altLang="ja-JP" sz="1200" dirty="0" smtClean="0">
                        <a:solidFill>
                          <a:schemeClr val="tx1"/>
                        </a:solidFill>
                        <a:latin typeface="+mn-ea"/>
                        <a:ea typeface="+mn-ea"/>
                      </a:endParaRP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市町村と日頃から密にコミュニケーションをとり、保健所と市町村が率直に話し合える場を設定する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市町村のみでは医療との連携が難しい現状を捉え、保健所が主導で医師会や医療機関を巻き込み、会議を設定する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保健所管内の医療、福祉、教育等で定期的に情報・課題共有する場を利用する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新型コロナウイルス禍で住民の現状を把握し、課題の緊急性を考え会議を早急に開催する </a:t>
                      </a:r>
                    </a:p>
                    <a:p>
                      <a:pPr marL="180000"/>
                      <a:r>
                        <a:rPr kumimoji="1" lang="ja-JP" altLang="en-US" sz="1200" dirty="0" smtClean="0">
                          <a:solidFill>
                            <a:srgbClr val="B0A692"/>
                          </a:solidFill>
                          <a:latin typeface="+mn-ea"/>
                          <a:ea typeface="+mn-ea"/>
                        </a:rPr>
                        <a:t>●</a:t>
                      </a:r>
                      <a:r>
                        <a:rPr kumimoji="1" lang="ja-JP" altLang="en-US" sz="1200" dirty="0" smtClean="0">
                          <a:solidFill>
                            <a:schemeClr val="tx1"/>
                          </a:solidFill>
                          <a:latin typeface="+mn-ea"/>
                          <a:ea typeface="+mn-ea"/>
                        </a:rPr>
                        <a:t>地域移行支援にむけて医療機関と地域の関係者がつながれる場の必要性を考え会議を設定する</a:t>
                      </a:r>
                    </a:p>
                    <a:p>
                      <a:r>
                        <a:rPr kumimoji="1" lang="en-US" altLang="ja-JP" sz="1200" b="1" dirty="0" smtClean="0">
                          <a:solidFill>
                            <a:schemeClr val="tx1"/>
                          </a:solidFill>
                          <a:latin typeface="+mn-ea"/>
                          <a:ea typeface="+mn-ea"/>
                        </a:rPr>
                        <a:t>10. </a:t>
                      </a:r>
                      <a:r>
                        <a:rPr kumimoji="1" lang="ja-JP" altLang="en-US" sz="1200" b="1" dirty="0" smtClean="0">
                          <a:solidFill>
                            <a:schemeClr val="tx1"/>
                          </a:solidFill>
                          <a:latin typeface="+mn-ea"/>
                          <a:ea typeface="+mn-ea"/>
                        </a:rPr>
                        <a:t>管内市町村や関係者等に出向き、保健医療福祉の課題共有について説明を実施するなど、</a:t>
                      </a:r>
                    </a:p>
                    <a:p>
                      <a:pPr indent="252000"/>
                      <a:r>
                        <a:rPr kumimoji="1" lang="ja-JP" altLang="en-US" sz="1200" b="1" dirty="0" smtClean="0">
                          <a:solidFill>
                            <a:schemeClr val="tx1"/>
                          </a:solidFill>
                          <a:latin typeface="+mn-ea"/>
                          <a:ea typeface="+mn-ea"/>
                        </a:rPr>
                        <a:t>参集ができるよう調整を行う</a:t>
                      </a:r>
                      <a:endParaRPr kumimoji="1" lang="ja-JP" altLang="en-US" sz="12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テキスト ボックス 5"/>
          <p:cNvSpPr txBox="1"/>
          <p:nvPr/>
        </p:nvSpPr>
        <p:spPr>
          <a:xfrm>
            <a:off x="184692" y="1123888"/>
            <a:ext cx="266412" cy="307777"/>
          </a:xfrm>
          <a:prstGeom prst="rect">
            <a:avLst/>
          </a:prstGeom>
          <a:noFill/>
          <a:ln>
            <a:solidFill>
              <a:schemeClr val="tx1"/>
            </a:solidFill>
          </a:ln>
        </p:spPr>
        <p:txBody>
          <a:bodyPr wrap="square" rtlCol="0">
            <a:spAutoFit/>
          </a:bodyPr>
          <a:lstStyle/>
          <a:p>
            <a:pPr algn="ctr"/>
            <a:r>
              <a:rPr lang="ja-JP" altLang="en-US" sz="1400" b="1" dirty="0"/>
              <a:t>２</a:t>
            </a:r>
          </a:p>
        </p:txBody>
      </p:sp>
      <p:sp>
        <p:nvSpPr>
          <p:cNvPr id="10" name="正方形/長方形 9"/>
          <p:cNvSpPr/>
          <p:nvPr/>
        </p:nvSpPr>
        <p:spPr>
          <a:xfrm>
            <a:off x="2474976" y="1191927"/>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11" name="正方形/長方形 10"/>
          <p:cNvSpPr/>
          <p:nvPr/>
        </p:nvSpPr>
        <p:spPr>
          <a:xfrm>
            <a:off x="2487168" y="2665114"/>
            <a:ext cx="646176" cy="171697"/>
          </a:xfrm>
          <a:prstGeom prst="rect">
            <a:avLst/>
          </a:prstGeom>
          <a:solidFill>
            <a:srgbClr val="AD6D17"/>
          </a:solidFill>
          <a:ln>
            <a:solidFill>
              <a:srgbClr val="AD6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具体例</a:t>
            </a:r>
          </a:p>
        </p:txBody>
      </p:sp>
      <p:sp>
        <p:nvSpPr>
          <p:cNvPr id="2" name="スライド番号プレースホルダー 1"/>
          <p:cNvSpPr>
            <a:spLocks noGrp="1"/>
          </p:cNvSpPr>
          <p:nvPr>
            <p:ph type="sldNum" sz="quarter" idx="12"/>
          </p:nvPr>
        </p:nvSpPr>
        <p:spPr/>
        <p:txBody>
          <a:bodyPr/>
          <a:lstStyle/>
          <a:p>
            <a:fld id="{39120F6A-5BAE-4860-9898-38BC5CBC6A99}" type="slidenum">
              <a:rPr kumimoji="1" lang="ja-JP" altLang="en-US" smtClean="0"/>
              <a:t>8</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zh-TW" sz="800" dirty="0" smtClean="0"/>
              <a:t>&lt;</a:t>
            </a:r>
            <a:r>
              <a:rPr kumimoji="1" lang="zh-TW" altLang="en-US" sz="800" dirty="0" smtClean="0"/>
              <a:t>公益社団法人　日本看護協会</a:t>
            </a:r>
            <a:r>
              <a:rPr kumimoji="1" lang="en-US" altLang="zh-TW" sz="800" dirty="0" smtClean="0"/>
              <a:t>&gt;</a:t>
            </a:r>
            <a:endParaRPr kumimoji="1" lang="ja-JP" altLang="en-US" sz="800" dirty="0"/>
          </a:p>
        </p:txBody>
      </p:sp>
      <p:sp>
        <p:nvSpPr>
          <p:cNvPr id="12" name="テキスト ボックス 11"/>
          <p:cNvSpPr txBox="1"/>
          <p:nvPr/>
        </p:nvSpPr>
        <p:spPr>
          <a:xfrm>
            <a:off x="0" y="-32951"/>
            <a:ext cx="8753856" cy="461665"/>
          </a:xfrm>
          <a:prstGeom prst="rect">
            <a:avLst/>
          </a:prstGeom>
          <a:noFill/>
        </p:spPr>
        <p:txBody>
          <a:bodyPr wrap="square" rtlCol="0">
            <a:spAutoFit/>
          </a:bodyPr>
          <a:lstStyle/>
          <a:p>
            <a:r>
              <a:rPr lang="en-US" altLang="ja-JP" sz="1200" b="1" dirty="0">
                <a:latin typeface="+mj-ea"/>
              </a:rPr>
              <a:t>【</a:t>
            </a:r>
            <a:r>
              <a:rPr lang="ja-JP" altLang="en-US" sz="1200" b="1" dirty="0">
                <a:latin typeface="+mj-ea"/>
              </a:rPr>
              <a:t>表</a:t>
            </a:r>
            <a:r>
              <a:rPr lang="en-US" altLang="ja-JP" sz="1200" b="1" dirty="0">
                <a:latin typeface="+mj-ea"/>
              </a:rPr>
              <a:t>1】</a:t>
            </a:r>
          </a:p>
          <a:p>
            <a:pPr eaLnBrk="0" hangingPunct="0"/>
            <a:r>
              <a:rPr lang="ja-JP" altLang="en-US" sz="1200" b="1" dirty="0">
                <a:latin typeface="+mj-ea"/>
              </a:rPr>
              <a:t>地域包括ケアの実現を支える保健医療福祉連携システムの構築段階と都道府県保健所保健師の役割と取り組み </a:t>
            </a:r>
            <a:r>
              <a:rPr lang="en-US" altLang="ja-JP" sz="1200" b="1" dirty="0">
                <a:latin typeface="+mj-ea"/>
              </a:rPr>
              <a:t>【</a:t>
            </a:r>
            <a:r>
              <a:rPr lang="ja-JP" altLang="en-US" sz="1200" b="1" dirty="0">
                <a:latin typeface="+mj-ea"/>
              </a:rPr>
              <a:t>令和</a:t>
            </a:r>
            <a:r>
              <a:rPr lang="en-US" altLang="ja-JP" sz="1200" b="1" dirty="0">
                <a:latin typeface="+mj-ea"/>
              </a:rPr>
              <a:t>2</a:t>
            </a:r>
            <a:r>
              <a:rPr lang="ja-JP" altLang="en-US" sz="1200" b="1" dirty="0">
                <a:latin typeface="+mj-ea"/>
              </a:rPr>
              <a:t>年度版</a:t>
            </a:r>
            <a:r>
              <a:rPr lang="en-US" altLang="ja-JP" sz="1200" b="1" dirty="0">
                <a:latin typeface="+mj-ea"/>
              </a:rPr>
              <a:t>】</a:t>
            </a:r>
            <a:endParaRPr lang="en-US" altLang="ja-JP" sz="1000" b="1" dirty="0"/>
          </a:p>
        </p:txBody>
      </p:sp>
      <p:pic>
        <p:nvPicPr>
          <p:cNvPr id="8" name="210826_1720">
            <a:hlinkClick r:id="" action="ppaction://media"/>
          </p:cNvPr>
          <p:cNvPicPr>
            <a:picLocks noChangeAspect="1"/>
          </p:cNvPicPr>
          <p:nvPr>
            <a:audioFile r:link="rId2"/>
            <p:extLst>
              <p:ext uri="{DAA4B4D4-6D71-4841-9C94-3DE7FCFB9230}">
                <p14:media xmlns:p14="http://schemas.microsoft.com/office/powerpoint/2010/main" r:embed="rId3">
                  <p14:trim end="1633.5"/>
                </p14:media>
              </p:ext>
            </p:extLst>
          </p:nvPr>
        </p:nvPicPr>
        <p:blipFill>
          <a:blip r:embed="rId6"/>
          <a:stretch>
            <a:fillRect/>
          </a:stretch>
        </p:blipFill>
        <p:spPr>
          <a:xfrm>
            <a:off x="8448450" y="6051553"/>
            <a:ext cx="609600" cy="609600"/>
          </a:xfrm>
          <a:prstGeom prst="rect">
            <a:avLst/>
          </a:prstGeom>
        </p:spPr>
      </p:pic>
    </p:spTree>
    <p:extLst>
      <p:ext uri="{BB962C8B-B14F-4D97-AF65-F5344CB8AC3E}">
        <p14:creationId xmlns:p14="http://schemas.microsoft.com/office/powerpoint/2010/main" val="870248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3474</Words>
  <Application>Microsoft Office PowerPoint</Application>
  <PresentationFormat>画面に合わせる (4:3)</PresentationFormat>
  <Paragraphs>498</Paragraphs>
  <Slides>16</Slides>
  <Notes>16</Notes>
  <HiddenSlides>0</HiddenSlides>
  <MMClips>16</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16</vt:i4>
      </vt:variant>
    </vt:vector>
  </HeadingPairs>
  <TitlesOfParts>
    <vt:vector size="26" baseType="lpstr">
      <vt:lpstr>Meiryo UI</vt:lpstr>
      <vt:lpstr>ＭＳ Ｐゴシック</vt:lpstr>
      <vt:lpstr>新細明體</vt:lpstr>
      <vt:lpstr>Arial</vt:lpstr>
      <vt:lpstr>Calibri</vt:lpstr>
      <vt:lpstr>Calibri Light</vt:lpstr>
      <vt:lpstr>Microsoft Himalaya</vt:lpstr>
      <vt:lpstr>Times New Roman</vt:lpstr>
      <vt:lpstr>Wingdings</vt:lpstr>
      <vt:lpstr>Office テーマ</vt:lpstr>
      <vt:lpstr>令和2年度厚生労働省先駆的保健活動交流推進事業 「地域包括ケアの実現を支える保健医療福祉連携システムの構築事業」    地域包括ケアシステム構築における 都道府県庁および保健所保健師の取り組み   </vt:lpstr>
      <vt:lpstr>地域包括ケアの実現を支える保健医療福祉連携システムの構築事業（以下、事業）の背景・目的</vt:lpstr>
      <vt:lpstr>事業の実施方法</vt:lpstr>
      <vt:lpstr>PowerPoint プレゼンテーション</vt:lpstr>
      <vt:lpstr>本事業で得られた知見</vt:lpstr>
      <vt:lpstr>自治体保健師や関係者等の役割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2021-08-26T02:44:11Z</dcterms:created>
  <dcterms:modified xsi:type="dcterms:W3CDTF">2021-09-02T02:39:32Z</dcterms:modified>
</cp:coreProperties>
</file>